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73" r:id="rId2"/>
    <p:sldId id="259" r:id="rId3"/>
    <p:sldId id="274" r:id="rId4"/>
    <p:sldId id="261" r:id="rId5"/>
    <p:sldId id="263" r:id="rId6"/>
    <p:sldId id="258" r:id="rId7"/>
    <p:sldId id="262" r:id="rId8"/>
    <p:sldId id="282" r:id="rId9"/>
    <p:sldId id="269" r:id="rId10"/>
    <p:sldId id="277" r:id="rId11"/>
    <p:sldId id="265" r:id="rId12"/>
    <p:sldId id="271" r:id="rId13"/>
    <p:sldId id="278" r:id="rId14"/>
    <p:sldId id="280" r:id="rId15"/>
    <p:sldId id="279" r:id="rId16"/>
    <p:sldId id="267" r:id="rId17"/>
    <p:sldId id="284"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7FC"/>
    <a:srgbClr val="00477F"/>
    <a:srgbClr val="3A719C"/>
    <a:srgbClr val="D1D5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816" autoAdjust="0"/>
  </p:normalViewPr>
  <p:slideViewPr>
    <p:cSldViewPr snapToGrid="0">
      <p:cViewPr varScale="1">
        <p:scale>
          <a:sx n="72" d="100"/>
          <a:sy n="72" d="100"/>
        </p:scale>
        <p:origin x="1027" y="43"/>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FD1B32-623A-4580-BDA7-A0C8BFF737A6}"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88A24C-320D-49DE-9240-25B1EEEB617D}" type="slidenum">
              <a:rPr lang="en-US" smtClean="0"/>
              <a:t>‹#›</a:t>
            </a:fld>
            <a:endParaRPr lang="en-US"/>
          </a:p>
        </p:txBody>
      </p:sp>
    </p:spTree>
    <p:extLst>
      <p:ext uri="{BB962C8B-B14F-4D97-AF65-F5344CB8AC3E}">
        <p14:creationId xmlns:p14="http://schemas.microsoft.com/office/powerpoint/2010/main" val="3420306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88A24C-320D-49DE-9240-25B1EEEB617D}" type="slidenum">
              <a:rPr lang="en-US" smtClean="0"/>
              <a:t>1</a:t>
            </a:fld>
            <a:endParaRPr lang="en-US"/>
          </a:p>
        </p:txBody>
      </p:sp>
    </p:spTree>
    <p:extLst>
      <p:ext uri="{BB962C8B-B14F-4D97-AF65-F5344CB8AC3E}">
        <p14:creationId xmlns:p14="http://schemas.microsoft.com/office/powerpoint/2010/main" val="2662289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Kết</a:t>
            </a:r>
            <a:r>
              <a:rPr lang="en-US" baseline="0" smtClean="0"/>
              <a:t> quả huấn luyện với ma trận sai số và đường cong Precision – Recall =&gt;</a:t>
            </a:r>
          </a:p>
          <a:p>
            <a:r>
              <a:rPr lang="en-US" baseline="0" smtClean="0"/>
              <a:t>- Lớp giọt với đặc trưng cao =&gt; độ chính xác nhận diện cao tại đường chéo chính, tỷ lệ nhận diện nhầm vào nền chỉ 2%. Lớp hạt với sự khó nhận diện hơn trong những trường hợp đặc biệt =&gt; nhận diện nhầm vào nền chủ yếu là lớp hạt</a:t>
            </a:r>
          </a:p>
          <a:p>
            <a:r>
              <a:rPr lang="en-US" baseline="0" smtClean="0"/>
              <a:t> Nhìn chung két quả đều tốt với cả 3 mô hình, tốt nhất là YOLOv8 với độ chính xác cao nhất với mAP lên tới 98.6% =&gt; sự khả thi khi áp trong thực tế.</a:t>
            </a:r>
            <a:endParaRPr lang="en-US"/>
          </a:p>
        </p:txBody>
      </p:sp>
      <p:sp>
        <p:nvSpPr>
          <p:cNvPr id="4" name="Slide Number Placeholder 3"/>
          <p:cNvSpPr>
            <a:spLocks noGrp="1"/>
          </p:cNvSpPr>
          <p:nvPr>
            <p:ph type="sldNum" sz="quarter" idx="10"/>
          </p:nvPr>
        </p:nvSpPr>
        <p:spPr/>
        <p:txBody>
          <a:bodyPr/>
          <a:lstStyle/>
          <a:p>
            <a:fld id="{9988A24C-320D-49DE-9240-25B1EEEB617D}" type="slidenum">
              <a:rPr lang="en-US" smtClean="0"/>
              <a:t>13</a:t>
            </a:fld>
            <a:endParaRPr lang="en-US"/>
          </a:p>
        </p:txBody>
      </p:sp>
    </p:spTree>
    <p:extLst>
      <p:ext uri="{BB962C8B-B14F-4D97-AF65-F5344CB8AC3E}">
        <p14:creationId xmlns:p14="http://schemas.microsoft.com/office/powerpoint/2010/main" val="395326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mtClean="0"/>
              <a:t>Huấn</a:t>
            </a:r>
            <a:r>
              <a:rPr lang="en-US" baseline="0" smtClean="0"/>
              <a:t> luyện mô hình với những trường hợp thông thường rõ ràng là mang lại hiệu quả thấp hơn so với huấn luyện trên tập dữ liệu chọn lọc tập trung vào các trường hợp đặc biệt.</a:t>
            </a:r>
          </a:p>
          <a:p>
            <a:pPr marL="171450" indent="-171450">
              <a:buFontTx/>
              <a:buChar char="-"/>
            </a:pPr>
            <a:r>
              <a:rPr lang="en-US" baseline="0" smtClean="0"/>
              <a:t>Độ chính xác trung bình khi train các mô hình trên những trường hợp đặc biệt (minh họa màu đỏ) cao hơn hẳn độ chính xác của các mô hình khi train với tập dữ liệu thông thường.</a:t>
            </a:r>
          </a:p>
          <a:p>
            <a:pPr marL="171450" indent="-171450">
              <a:buFontTx/>
              <a:buChar char="-"/>
            </a:pPr>
            <a:r>
              <a:rPr lang="en-US" baseline="0" smtClean="0"/>
              <a:t>Lý do việc chọn lọc dữ liệu là cần thiết cho hệ thống này.</a:t>
            </a:r>
            <a:endParaRPr lang="en-US"/>
          </a:p>
        </p:txBody>
      </p:sp>
      <p:sp>
        <p:nvSpPr>
          <p:cNvPr id="4" name="Slide Number Placeholder 3"/>
          <p:cNvSpPr>
            <a:spLocks noGrp="1"/>
          </p:cNvSpPr>
          <p:nvPr>
            <p:ph type="sldNum" sz="quarter" idx="10"/>
          </p:nvPr>
        </p:nvSpPr>
        <p:spPr/>
        <p:txBody>
          <a:bodyPr/>
          <a:lstStyle/>
          <a:p>
            <a:fld id="{9988A24C-320D-49DE-9240-25B1EEEB617D}" type="slidenum">
              <a:rPr lang="en-US" smtClean="0"/>
              <a:t>14</a:t>
            </a:fld>
            <a:endParaRPr lang="en-US"/>
          </a:p>
        </p:txBody>
      </p:sp>
    </p:spTree>
    <p:extLst>
      <p:ext uri="{BB962C8B-B14F-4D97-AF65-F5344CB8AC3E}">
        <p14:creationId xmlns:p14="http://schemas.microsoft.com/office/powerpoint/2010/main" val="2808420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mtClean="0"/>
              <a:t>8 frame là</a:t>
            </a:r>
            <a:r>
              <a:rPr lang="en-US" baseline="0" smtClean="0"/>
              <a:t> mức frame tối đa có thể đưa ra để kết luận số lượng hạt trong cho giọt bọc trong vùng làm việc =&gt; Hiệu quả nhận diện tăng khi mô hình quan sát đủ số lượng frame</a:t>
            </a:r>
          </a:p>
          <a:p>
            <a:pPr marL="171450" indent="-171450">
              <a:buFontTx/>
              <a:buChar char="-"/>
            </a:pPr>
            <a:r>
              <a:rPr lang="en-US" baseline="0" smtClean="0"/>
              <a:t>Mô hình YOLO tốt nhất nhưng lại mang thời gian lâu hơn so với các mô hình khác. Nhưng vẫn đảm bảo thời gian thực với 70FPS.</a:t>
            </a:r>
          </a:p>
        </p:txBody>
      </p:sp>
      <p:sp>
        <p:nvSpPr>
          <p:cNvPr id="4" name="Slide Number Placeholder 3"/>
          <p:cNvSpPr>
            <a:spLocks noGrp="1"/>
          </p:cNvSpPr>
          <p:nvPr>
            <p:ph type="sldNum" sz="quarter" idx="10"/>
          </p:nvPr>
        </p:nvSpPr>
        <p:spPr/>
        <p:txBody>
          <a:bodyPr/>
          <a:lstStyle/>
          <a:p>
            <a:fld id="{9988A24C-320D-49DE-9240-25B1EEEB617D}" type="slidenum">
              <a:rPr lang="en-US" smtClean="0"/>
              <a:t>15</a:t>
            </a:fld>
            <a:endParaRPr lang="en-US"/>
          </a:p>
        </p:txBody>
      </p:sp>
    </p:spTree>
    <p:extLst>
      <p:ext uri="{BB962C8B-B14F-4D97-AF65-F5344CB8AC3E}">
        <p14:creationId xmlns:p14="http://schemas.microsoft.com/office/powerpoint/2010/main" val="55160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Kết</a:t>
            </a:r>
            <a:r>
              <a:rPr lang="en-US" baseline="0" smtClean="0"/>
              <a:t> quả của đề tài đã được đóng gói và công bố tại hội nghị “</a:t>
            </a:r>
            <a:r>
              <a:rPr lang="en-US" smtClean="0">
                <a:latin typeface="Times New Roman" panose="02020603050405020304" pitchFamily="18" charset="0"/>
                <a:cs typeface="Times New Roman" panose="02020603050405020304" pitchFamily="18" charset="0"/>
              </a:rPr>
              <a:t>Hội thảo lần thứ 8 về Công nghệ và ứng dụng nano </a:t>
            </a:r>
            <a:r>
              <a:rPr lang="en-US" baseline="0" smtClean="0"/>
              <a:t>” tại Phan Thiết. </a:t>
            </a:r>
          </a:p>
          <a:p>
            <a:r>
              <a:rPr lang="en-US" baseline="0" smtClean="0"/>
              <a:t>- Kết quả này cũng đã được tổng hợp xong và chuẩn bị submit lên tạp chí quốc tế.</a:t>
            </a:r>
            <a:endParaRPr lang="en-US"/>
          </a:p>
        </p:txBody>
      </p:sp>
      <p:sp>
        <p:nvSpPr>
          <p:cNvPr id="4" name="Slide Number Placeholder 3"/>
          <p:cNvSpPr>
            <a:spLocks noGrp="1"/>
          </p:cNvSpPr>
          <p:nvPr>
            <p:ph type="sldNum" sz="quarter" idx="10"/>
          </p:nvPr>
        </p:nvSpPr>
        <p:spPr/>
        <p:txBody>
          <a:bodyPr/>
          <a:lstStyle/>
          <a:p>
            <a:fld id="{9988A24C-320D-49DE-9240-25B1EEEB617D}" type="slidenum">
              <a:rPr lang="en-US" smtClean="0"/>
              <a:t>17</a:t>
            </a:fld>
            <a:endParaRPr lang="en-US"/>
          </a:p>
        </p:txBody>
      </p:sp>
    </p:spTree>
    <p:extLst>
      <p:ext uri="{BB962C8B-B14F-4D97-AF65-F5344CB8AC3E}">
        <p14:creationId xmlns:p14="http://schemas.microsoft.com/office/powerpoint/2010/main" val="3396046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indent="-171450">
              <a:buFontTx/>
              <a:buChar char="-"/>
            </a:pPr>
            <a:r>
              <a:rPr lang="en-US" baseline="0" smtClean="0">
                <a:latin typeface="Calibri"/>
                <a:cs typeface="Calibri"/>
              </a:rPr>
              <a:t>Những năm trở lại đây phân tích tế bào nổi lên như một phương pháp mạnh mẽ có thể giúp tạo điều kiện nghiên cứu sâu hơn về các bệnh di truyền, đặc biệt là ung thư</a:t>
            </a:r>
          </a:p>
        </p:txBody>
      </p:sp>
      <p:sp>
        <p:nvSpPr>
          <p:cNvPr id="4" name="Chỗ dành sẵn cho Số hiệu Bản chiếu 3"/>
          <p:cNvSpPr>
            <a:spLocks noGrp="1"/>
          </p:cNvSpPr>
          <p:nvPr>
            <p:ph type="sldNum" sz="quarter" idx="5"/>
          </p:nvPr>
        </p:nvSpPr>
        <p:spPr/>
        <p:txBody>
          <a:bodyPr/>
          <a:lstStyle/>
          <a:p>
            <a:fld id="{E88E8048-C2AC-4278-A1C8-5EC8322B6ECA}" type="slidenum">
              <a:rPr lang="vi-VN"/>
              <a:t>3</a:t>
            </a:fld>
            <a:endParaRPr lang="vi-VN"/>
          </a:p>
        </p:txBody>
      </p:sp>
    </p:spTree>
    <p:extLst>
      <p:ext uri="{BB962C8B-B14F-4D97-AF65-F5344CB8AC3E}">
        <p14:creationId xmlns:p14="http://schemas.microsoft.com/office/powerpoint/2010/main" val="1327304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a:t>
            </a:r>
            <a:r>
              <a:rPr lang="en-US" baseline="0" smtClean="0"/>
              <a:t> – Độ chính xác không cao</a:t>
            </a:r>
          </a:p>
          <a:p>
            <a:r>
              <a:rPr lang="en-US" baseline="0" smtClean="0"/>
              <a:t>C – Có thể không thâm nhâp hết được các tế bào, độc hại cho tế bào, phức tạp</a:t>
            </a:r>
          </a:p>
          <a:p>
            <a:r>
              <a:rPr lang="en-US" baseline="0" smtClean="0"/>
              <a:t>D – Lực từ bao nhiêu? Thay đổi đặc tính sinh học không?</a:t>
            </a:r>
          </a:p>
          <a:p>
            <a:r>
              <a:rPr lang="en-US" baseline="0" smtClean="0"/>
              <a:t>E – Gây tổn thương tế bào</a:t>
            </a:r>
            <a:endParaRPr lang="en-US"/>
          </a:p>
        </p:txBody>
      </p:sp>
      <p:sp>
        <p:nvSpPr>
          <p:cNvPr id="4" name="Slide Number Placeholder 3"/>
          <p:cNvSpPr>
            <a:spLocks noGrp="1"/>
          </p:cNvSpPr>
          <p:nvPr>
            <p:ph type="sldNum" sz="quarter" idx="5"/>
          </p:nvPr>
        </p:nvSpPr>
        <p:spPr/>
        <p:txBody>
          <a:bodyPr/>
          <a:lstStyle/>
          <a:p>
            <a:fld id="{E88E8048-C2AC-4278-A1C8-5EC8322B6ECA}" type="slidenum">
              <a:rPr lang="en-US" smtClean="0"/>
              <a:t>4</a:t>
            </a:fld>
            <a:endParaRPr lang="en-US"/>
          </a:p>
        </p:txBody>
      </p:sp>
    </p:spTree>
    <p:extLst>
      <p:ext uri="{BB962C8B-B14F-4D97-AF65-F5344CB8AC3E}">
        <p14:creationId xmlns:p14="http://schemas.microsoft.com/office/powerpoint/2010/main" val="3560410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latin typeface="Times New Roman"/>
                <a:cs typeface="Times New Roman"/>
              </a:rPr>
              <a:t>Vì</a:t>
            </a:r>
            <a:r>
              <a:rPr lang="en-US" baseline="0" smtClean="0">
                <a:latin typeface="Times New Roman"/>
                <a:cs typeface="Times New Roman"/>
              </a:rPr>
              <a:t> mặt hạn chế về tài Nguyên và tính phức tạp khi nuôi cây tế bào mà đề tài này sử dụng hạt vi nhựa thay cho tế bào ung thư</a:t>
            </a:r>
            <a:r>
              <a:rPr lang="en-US" smtClean="0">
                <a:latin typeface="Times New Roman"/>
                <a:cs typeface="Times New Roman"/>
              </a:rPr>
              <a:t>.MẶc</a:t>
            </a:r>
            <a:r>
              <a:rPr lang="en-US" baseline="0" smtClean="0">
                <a:latin typeface="Times New Roman"/>
                <a:cs typeface="Times New Roman"/>
              </a:rPr>
              <a:t> dù vậy,</a:t>
            </a:r>
            <a:r>
              <a:rPr lang="en-US" smtClean="0">
                <a:latin typeface="Times New Roman"/>
                <a:cs typeface="Times New Roman"/>
              </a:rPr>
              <a:t> </a:t>
            </a:r>
            <a:r>
              <a:rPr lang="en-US">
                <a:latin typeface="Times New Roman"/>
                <a:cs typeface="Times New Roman"/>
              </a:rPr>
              <a:t>v</a:t>
            </a:r>
            <a:r>
              <a:rPr lang="en-US" smtClean="0">
                <a:latin typeface="Times New Roman"/>
                <a:cs typeface="Times New Roman"/>
              </a:rPr>
              <a:t>ì </a:t>
            </a:r>
            <a:r>
              <a:rPr lang="en-US" err="1">
                <a:latin typeface="Times New Roman"/>
                <a:cs typeface="Times New Roman"/>
              </a:rPr>
              <a:t>sử</a:t>
            </a:r>
            <a:r>
              <a:rPr lang="en-US">
                <a:latin typeface="Times New Roman"/>
                <a:cs typeface="Times New Roman"/>
              </a:rPr>
              <a:t> </a:t>
            </a:r>
            <a:r>
              <a:rPr lang="en-US" err="1">
                <a:latin typeface="Times New Roman"/>
                <a:cs typeface="Times New Roman"/>
              </a:rPr>
              <a:t>dụng</a:t>
            </a:r>
            <a:r>
              <a:rPr lang="en-US">
                <a:latin typeface="Times New Roman"/>
                <a:cs typeface="Times New Roman"/>
              </a:rPr>
              <a:t> </a:t>
            </a:r>
            <a:r>
              <a:rPr lang="en-US" err="1">
                <a:latin typeface="Times New Roman"/>
                <a:cs typeface="Times New Roman"/>
              </a:rPr>
              <a:t>phương</a:t>
            </a:r>
            <a:r>
              <a:rPr lang="en-US">
                <a:latin typeface="Times New Roman"/>
                <a:cs typeface="Times New Roman"/>
              </a:rPr>
              <a:t> </a:t>
            </a:r>
            <a:r>
              <a:rPr lang="en-US" err="1">
                <a:latin typeface="Times New Roman"/>
                <a:cs typeface="Times New Roman"/>
              </a:rPr>
              <a:t>pháp</a:t>
            </a:r>
            <a:r>
              <a:rPr lang="en-US">
                <a:latin typeface="Times New Roman"/>
                <a:cs typeface="Times New Roman"/>
              </a:rPr>
              <a:t> </a:t>
            </a:r>
            <a:r>
              <a:rPr lang="en-US" err="1">
                <a:latin typeface="Times New Roman"/>
                <a:cs typeface="Times New Roman"/>
              </a:rPr>
              <a:t>thị</a:t>
            </a:r>
            <a:r>
              <a:rPr lang="en-US">
                <a:latin typeface="Times New Roman"/>
                <a:cs typeface="Times New Roman"/>
              </a:rPr>
              <a:t> </a:t>
            </a:r>
            <a:r>
              <a:rPr lang="en-US" err="1">
                <a:latin typeface="Times New Roman"/>
                <a:cs typeface="Times New Roman"/>
              </a:rPr>
              <a:t>giác</a:t>
            </a:r>
            <a:r>
              <a:rPr lang="en-US">
                <a:latin typeface="Times New Roman"/>
                <a:cs typeface="Times New Roman"/>
              </a:rPr>
              <a:t> </a:t>
            </a:r>
            <a:r>
              <a:rPr lang="en-US" err="1">
                <a:latin typeface="Times New Roman"/>
                <a:cs typeface="Times New Roman"/>
              </a:rPr>
              <a:t>và</a:t>
            </a:r>
            <a:r>
              <a:rPr lang="en-US">
                <a:latin typeface="Times New Roman"/>
                <a:cs typeface="Times New Roman"/>
              </a:rPr>
              <a:t> làm </a:t>
            </a:r>
            <a:r>
              <a:rPr lang="en-US" err="1">
                <a:latin typeface="Times New Roman"/>
                <a:cs typeface="Times New Roman"/>
              </a:rPr>
              <a:t>việc</a:t>
            </a:r>
            <a:r>
              <a:rPr lang="en-US">
                <a:latin typeface="Times New Roman"/>
                <a:cs typeface="Times New Roman"/>
              </a:rPr>
              <a:t> trên ảnh nên </a:t>
            </a:r>
            <a:r>
              <a:rPr lang="en-US" err="1">
                <a:latin typeface="Times New Roman"/>
                <a:cs typeface="Times New Roman"/>
              </a:rPr>
              <a:t>hai</a:t>
            </a:r>
            <a:r>
              <a:rPr lang="en-US">
                <a:latin typeface="Times New Roman"/>
                <a:cs typeface="Times New Roman"/>
              </a:rPr>
              <a:t> </a:t>
            </a:r>
            <a:r>
              <a:rPr lang="en-US" err="1">
                <a:latin typeface="Times New Roman"/>
                <a:cs typeface="Times New Roman"/>
              </a:rPr>
              <a:t>loại</a:t>
            </a:r>
            <a:r>
              <a:rPr lang="en-US">
                <a:latin typeface="Times New Roman"/>
                <a:cs typeface="Times New Roman"/>
              </a:rPr>
              <a:t> </a:t>
            </a:r>
            <a:r>
              <a:rPr lang="en-US" err="1">
                <a:latin typeface="Times New Roman"/>
                <a:cs typeface="Times New Roman"/>
              </a:rPr>
              <a:t>đối</a:t>
            </a:r>
            <a:r>
              <a:rPr lang="en-US">
                <a:latin typeface="Times New Roman"/>
                <a:cs typeface="Times New Roman"/>
              </a:rPr>
              <a:t> </a:t>
            </a:r>
            <a:r>
              <a:rPr lang="en-US" err="1">
                <a:latin typeface="Times New Roman"/>
                <a:cs typeface="Times New Roman"/>
              </a:rPr>
              <a:t>tượng</a:t>
            </a:r>
            <a:r>
              <a:rPr lang="en-US">
                <a:latin typeface="Times New Roman"/>
                <a:cs typeface="Times New Roman"/>
              </a:rPr>
              <a:t> này là tương </a:t>
            </a:r>
            <a:r>
              <a:rPr lang="en-US" err="1">
                <a:latin typeface="Times New Roman"/>
                <a:cs typeface="Times New Roman"/>
              </a:rPr>
              <a:t>đương</a:t>
            </a:r>
            <a:r>
              <a:rPr lang="en-US">
                <a:latin typeface="Times New Roman"/>
                <a:cs typeface="Times New Roman"/>
              </a:rPr>
              <a:t> nhau. Có </a:t>
            </a:r>
            <a:r>
              <a:rPr lang="en-US" err="1">
                <a:latin typeface="Times New Roman"/>
                <a:cs typeface="Times New Roman"/>
              </a:rPr>
              <a:t>thể</a:t>
            </a:r>
            <a:r>
              <a:rPr lang="en-US">
                <a:latin typeface="Times New Roman"/>
                <a:cs typeface="Times New Roman"/>
              </a:rPr>
              <a:t> làm </a:t>
            </a:r>
            <a:r>
              <a:rPr lang="en-US" err="1">
                <a:latin typeface="Times New Roman"/>
                <a:cs typeface="Times New Roman"/>
              </a:rPr>
              <a:t>cơ</a:t>
            </a:r>
            <a:r>
              <a:rPr lang="en-US">
                <a:latin typeface="Times New Roman"/>
                <a:cs typeface="Times New Roman"/>
              </a:rPr>
              <a:t> </a:t>
            </a:r>
            <a:r>
              <a:rPr lang="en-US" err="1">
                <a:latin typeface="Times New Roman"/>
                <a:cs typeface="Times New Roman"/>
              </a:rPr>
              <a:t>sở</a:t>
            </a:r>
            <a:r>
              <a:rPr lang="en-US">
                <a:latin typeface="Times New Roman"/>
                <a:cs typeface="Times New Roman"/>
              </a:rPr>
              <a:t> </a:t>
            </a:r>
            <a:r>
              <a:rPr lang="en-US" err="1">
                <a:latin typeface="Times New Roman"/>
                <a:cs typeface="Times New Roman"/>
              </a:rPr>
              <a:t>đánh</a:t>
            </a:r>
            <a:r>
              <a:rPr lang="en-US">
                <a:latin typeface="Times New Roman"/>
                <a:cs typeface="Times New Roman"/>
              </a:rPr>
              <a:t> </a:t>
            </a:r>
            <a:r>
              <a:rPr lang="en-US" err="1">
                <a:latin typeface="Times New Roman"/>
                <a:cs typeface="Times New Roman"/>
              </a:rPr>
              <a:t>đánh</a:t>
            </a:r>
            <a:r>
              <a:rPr lang="en-US">
                <a:latin typeface="Times New Roman"/>
                <a:cs typeface="Times New Roman"/>
              </a:rPr>
              <a:t> </a:t>
            </a:r>
            <a:r>
              <a:rPr lang="en-US" err="1">
                <a:latin typeface="Times New Roman"/>
                <a:cs typeface="Times New Roman"/>
              </a:rPr>
              <a:t>giá</a:t>
            </a:r>
            <a:r>
              <a:rPr lang="en-US">
                <a:latin typeface="Times New Roman"/>
                <a:cs typeface="Times New Roman"/>
              </a:rPr>
              <a:t> </a:t>
            </a:r>
            <a:r>
              <a:rPr lang="en-US" err="1">
                <a:latin typeface="Times New Roman"/>
                <a:cs typeface="Times New Roman"/>
              </a:rPr>
              <a:t>cho</a:t>
            </a:r>
            <a:r>
              <a:rPr lang="en-US">
                <a:latin typeface="Times New Roman"/>
                <a:cs typeface="Times New Roman"/>
              </a:rPr>
              <a:t> tế bào </a:t>
            </a:r>
            <a:r>
              <a:rPr lang="en-US" err="1">
                <a:latin typeface="Times New Roman"/>
                <a:cs typeface="Times New Roman"/>
              </a:rPr>
              <a:t>thật</a:t>
            </a:r>
            <a:endParaRPr lang="en-US">
              <a:latin typeface="Times New Roman"/>
              <a:cs typeface="Times New Roman"/>
            </a:endParaRPr>
          </a:p>
          <a:p>
            <a:endParaRPr lang="en-US"/>
          </a:p>
        </p:txBody>
      </p:sp>
      <p:sp>
        <p:nvSpPr>
          <p:cNvPr id="4" name="Slide Number Placeholder 3"/>
          <p:cNvSpPr>
            <a:spLocks noGrp="1"/>
          </p:cNvSpPr>
          <p:nvPr>
            <p:ph type="sldNum" sz="quarter" idx="5"/>
          </p:nvPr>
        </p:nvSpPr>
        <p:spPr/>
        <p:txBody>
          <a:bodyPr/>
          <a:lstStyle/>
          <a:p>
            <a:fld id="{E88E8048-C2AC-4278-A1C8-5EC8322B6ECA}" type="slidenum">
              <a:rPr lang="en-US" smtClean="0"/>
              <a:t>5</a:t>
            </a:fld>
            <a:endParaRPr lang="en-US"/>
          </a:p>
        </p:txBody>
      </p:sp>
    </p:spTree>
    <p:extLst>
      <p:ext uri="{BB962C8B-B14F-4D97-AF65-F5344CB8AC3E}">
        <p14:creationId xmlns:p14="http://schemas.microsoft.com/office/powerpoint/2010/main" val="2233731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Đây</a:t>
            </a:r>
            <a:r>
              <a:rPr lang="en-US" baseline="0" smtClean="0"/>
              <a:t> là cách hệ thống tổng thể hoạt động:</a:t>
            </a:r>
            <a:endParaRPr lang="en-US" smtClean="0"/>
          </a:p>
          <a:p>
            <a:r>
              <a:rPr lang="en-US" smtClean="0"/>
              <a:t>Vi bơm</a:t>
            </a:r>
            <a:r>
              <a:rPr lang="en-US" baseline="0" smtClean="0"/>
              <a:t> truyền động lực vào 2 pha liên tục và phân tán chủa chip vi lưu =&gt; Tạo giọt tại điểm cắt và theo kênh chính ra output =&gt; các hoạt động được camera tốc độ cao ghi lại và trả về máy chủ =&gt; Máy chủ chưa các thuật toán thị giác máy sẽ xử lý  phát hiện và đếm số lượng hạt trong giọt. Kích thước của giọt có thể thay đổi dựa vào vận tốc máy vi bơm được điều khiển thông qua máy chủ hoặc chỉnh trực tiếp bằng tay trên màn hình HMI</a:t>
            </a:r>
            <a:endParaRPr lang="en-US"/>
          </a:p>
        </p:txBody>
      </p:sp>
      <p:sp>
        <p:nvSpPr>
          <p:cNvPr id="4" name="Slide Number Placeholder 3"/>
          <p:cNvSpPr>
            <a:spLocks noGrp="1"/>
          </p:cNvSpPr>
          <p:nvPr>
            <p:ph type="sldNum" sz="quarter" idx="10"/>
          </p:nvPr>
        </p:nvSpPr>
        <p:spPr/>
        <p:txBody>
          <a:bodyPr/>
          <a:lstStyle/>
          <a:p>
            <a:fld id="{9988A24C-320D-49DE-9240-25B1EEEB617D}" type="slidenum">
              <a:rPr lang="en-US" smtClean="0"/>
              <a:t>6</a:t>
            </a:fld>
            <a:endParaRPr lang="en-US"/>
          </a:p>
        </p:txBody>
      </p:sp>
    </p:spTree>
    <p:extLst>
      <p:ext uri="{BB962C8B-B14F-4D97-AF65-F5344CB8AC3E}">
        <p14:creationId xmlns:p14="http://schemas.microsoft.com/office/powerpoint/2010/main" val="3899152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dirty="0">
                <a:cs typeface="Calibri" panose="020F0502020204030204"/>
              </a:rPr>
              <a:t>Re &gt; 1 </a:t>
            </a:r>
            <a:r>
              <a:rPr lang="en-US" dirty="0" err="1">
                <a:cs typeface="Calibri" panose="020F0502020204030204"/>
              </a:rPr>
              <a:t>Chảy</a:t>
            </a:r>
            <a:r>
              <a:rPr lang="en-US" baseline="0" dirty="0">
                <a:cs typeface="Calibri" panose="020F0502020204030204"/>
              </a:rPr>
              <a:t> </a:t>
            </a:r>
            <a:r>
              <a:rPr lang="en-US" baseline="0" dirty="0" err="1">
                <a:cs typeface="Calibri" panose="020F0502020204030204"/>
              </a:rPr>
              <a:t>rối</a:t>
            </a:r>
            <a:r>
              <a:rPr lang="en-US" baseline="0" dirty="0">
                <a:cs typeface="Calibri" panose="020F0502020204030204"/>
              </a:rPr>
              <a:t> – </a:t>
            </a:r>
            <a:r>
              <a:rPr lang="en-US" baseline="0" dirty="0" err="1">
                <a:cs typeface="Calibri" panose="020F0502020204030204"/>
              </a:rPr>
              <a:t>các</a:t>
            </a:r>
            <a:r>
              <a:rPr lang="en-US" baseline="0" dirty="0">
                <a:cs typeface="Calibri" panose="020F0502020204030204"/>
              </a:rPr>
              <a:t> </a:t>
            </a:r>
            <a:r>
              <a:rPr lang="en-US" baseline="0" dirty="0" err="1">
                <a:cs typeface="Calibri" panose="020F0502020204030204"/>
              </a:rPr>
              <a:t>phân</a:t>
            </a:r>
            <a:r>
              <a:rPr lang="en-US" baseline="0" dirty="0">
                <a:cs typeface="Calibri" panose="020F0502020204030204"/>
              </a:rPr>
              <a:t> </a:t>
            </a:r>
            <a:r>
              <a:rPr lang="en-US" baseline="0" dirty="0" err="1">
                <a:cs typeface="Calibri" panose="020F0502020204030204"/>
              </a:rPr>
              <a:t>tử</a:t>
            </a:r>
            <a:r>
              <a:rPr lang="en-US" baseline="0" dirty="0">
                <a:cs typeface="Calibri" panose="020F0502020204030204"/>
              </a:rPr>
              <a:t> </a:t>
            </a:r>
            <a:r>
              <a:rPr lang="en-US" baseline="0" dirty="0" err="1">
                <a:cs typeface="Calibri" panose="020F0502020204030204"/>
              </a:rPr>
              <a:t>hôn</a:t>
            </a:r>
            <a:r>
              <a:rPr lang="en-US" baseline="0" dirty="0">
                <a:cs typeface="Calibri" panose="020F0502020204030204"/>
              </a:rPr>
              <a:t> </a:t>
            </a:r>
            <a:r>
              <a:rPr lang="en-US" baseline="0" dirty="0" err="1">
                <a:cs typeface="Calibri" panose="020F0502020204030204"/>
              </a:rPr>
              <a:t>lọan</a:t>
            </a:r>
            <a:r>
              <a:rPr lang="en-US" baseline="0" dirty="0">
                <a:cs typeface="Calibri" panose="020F0502020204030204"/>
              </a:rPr>
              <a:t>, </a:t>
            </a:r>
            <a:r>
              <a:rPr lang="en-US" baseline="0" dirty="0" err="1">
                <a:cs typeface="Calibri" panose="020F0502020204030204"/>
              </a:rPr>
              <a:t>không</a:t>
            </a:r>
            <a:r>
              <a:rPr lang="en-US" baseline="0" dirty="0">
                <a:cs typeface="Calibri" panose="020F0502020204030204"/>
              </a:rPr>
              <a:t> </a:t>
            </a:r>
            <a:r>
              <a:rPr lang="en-US" baseline="0" dirty="0" err="1">
                <a:cs typeface="Calibri" panose="020F0502020204030204"/>
              </a:rPr>
              <a:t>có</a:t>
            </a:r>
            <a:r>
              <a:rPr lang="en-US" baseline="0" dirty="0">
                <a:cs typeface="Calibri" panose="020F0502020204030204"/>
              </a:rPr>
              <a:t> </a:t>
            </a:r>
            <a:r>
              <a:rPr lang="en-US" baseline="0" dirty="0" err="1">
                <a:cs typeface="Calibri" panose="020F0502020204030204"/>
              </a:rPr>
              <a:t>dòng</a:t>
            </a:r>
            <a:r>
              <a:rPr lang="en-US" baseline="0" dirty="0">
                <a:cs typeface="Calibri" panose="020F0502020204030204"/>
              </a:rPr>
              <a:t> </a:t>
            </a:r>
            <a:r>
              <a:rPr lang="en-US" baseline="0" dirty="0" err="1">
                <a:cs typeface="Calibri" panose="020F0502020204030204"/>
              </a:rPr>
              <a:t>chảy</a:t>
            </a:r>
            <a:r>
              <a:rPr lang="en-US" baseline="0" dirty="0">
                <a:cs typeface="Calibri" panose="020F0502020204030204"/>
              </a:rPr>
              <a:t> </a:t>
            </a:r>
            <a:r>
              <a:rPr lang="en-US" baseline="0" dirty="0" err="1">
                <a:cs typeface="Calibri" panose="020F0502020204030204"/>
              </a:rPr>
              <a:t>rõ</a:t>
            </a:r>
            <a:r>
              <a:rPr lang="en-US" baseline="0" dirty="0">
                <a:cs typeface="Calibri" panose="020F0502020204030204"/>
              </a:rPr>
              <a:t> rang</a:t>
            </a:r>
          </a:p>
          <a:p>
            <a:pPr marL="171450" indent="-171450">
              <a:buFont typeface="Calibri"/>
              <a:buChar char="-"/>
            </a:pPr>
            <a:r>
              <a:rPr lang="vi-VN" sz="1200" b="0" i="0" kern="1200" dirty="0">
                <a:solidFill>
                  <a:schemeClr val="tx1"/>
                </a:solidFill>
                <a:effectLst/>
                <a:latin typeface="+mn-lt"/>
                <a:ea typeface="+mn-ea"/>
                <a:cs typeface="+mn-cs"/>
              </a:rPr>
              <a:t>Ưu điểm của dòng chảy tầng là do các dòng ổn định, chất lỏng có thể được thao tác rất chính xác và các phân tử trong chất lỏng có thể được kiểm soát dễ dàng để tạo thành các gradient có thể dự đoán được.</a:t>
            </a:r>
            <a:endParaRPr lang="en-US" sz="1200" b="0" i="0" kern="1200" dirty="0">
              <a:solidFill>
                <a:schemeClr val="tx1"/>
              </a:solidFill>
              <a:effectLst/>
              <a:latin typeface="+mn-lt"/>
              <a:ea typeface="+mn-ea"/>
              <a:cs typeface="+mn-cs"/>
            </a:endParaRPr>
          </a:p>
          <a:p>
            <a:pPr marL="171450" indent="-171450">
              <a:buFont typeface="Calibri"/>
              <a:buChar char="-"/>
            </a:pPr>
            <a:r>
              <a:rPr lang="en-US" sz="1200" dirty="0">
                <a:solidFill>
                  <a:srgbClr val="00477F"/>
                </a:solidFill>
                <a:latin typeface="Times New Roman"/>
                <a:ea typeface="+mn-lt"/>
                <a:cs typeface="Calibri" panose="020F0502020204030204"/>
              </a:rPr>
              <a:t>T</a:t>
            </a:r>
            <a:r>
              <a:rPr lang="vi-VN" sz="1200" dirty="0">
                <a:solidFill>
                  <a:srgbClr val="00477F"/>
                </a:solidFill>
                <a:latin typeface="Times New Roman"/>
                <a:ea typeface="+mn-lt"/>
                <a:cs typeface="Calibri" panose="020F0502020204030204"/>
              </a:rPr>
              <a:t>ức là sẽ có 3 kênh đầu vào hội tụ thành 1 kênh chính thông qua lỗ hẹp</a:t>
            </a:r>
            <a:r>
              <a:rPr lang="en-US" sz="1200" dirty="0">
                <a:solidFill>
                  <a:srgbClr val="00477F"/>
                </a:solidFill>
                <a:latin typeface="Times New Roman"/>
                <a:ea typeface="+mn-lt"/>
                <a:cs typeface="Calibri" panose="020F0502020204030204"/>
              </a:rPr>
              <a:t>,</a:t>
            </a:r>
            <a:r>
              <a:rPr lang="en-US" sz="1200" baseline="0" dirty="0">
                <a:solidFill>
                  <a:srgbClr val="00477F"/>
                </a:solidFill>
                <a:latin typeface="Times New Roman"/>
                <a:ea typeface="+mn-lt"/>
                <a:cs typeface="Calibri" panose="020F0502020204030204"/>
              </a:rPr>
              <a:t> </a:t>
            </a:r>
            <a:r>
              <a:rPr lang="en-US" sz="1200" b="0" i="0" u="none" strike="noStrike" kern="1200" dirty="0" err="1">
                <a:solidFill>
                  <a:schemeClr val="tx1"/>
                </a:solidFill>
                <a:effectLst/>
                <a:latin typeface="+mn-lt"/>
                <a:ea typeface="+mn-ea"/>
                <a:cs typeface="+mn-cs"/>
              </a:rPr>
              <a:t>sau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đó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chất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lỏng</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không</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thể</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trộn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lẫn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được</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tập</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trung</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thủy</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động</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lực</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học</a:t>
            </a:r>
            <a:r>
              <a:rPr lang="en-US" sz="1200" b="0" i="0" u="none" strike="noStrike" kern="1200" dirty="0">
                <a:solidFill>
                  <a:schemeClr val="tx1"/>
                </a:solidFill>
                <a:effectLst/>
                <a:latin typeface="+mn-lt"/>
                <a:ea typeface="+mn-ea"/>
                <a:cs typeface="+mn-cs"/>
              </a:rPr>
              <a:t> qua </a:t>
            </a:r>
            <a:r>
              <a:rPr lang="en-US" sz="1200" b="0" i="0" u="none" strike="noStrike" kern="1200" dirty="0" err="1">
                <a:solidFill>
                  <a:schemeClr val="tx1"/>
                </a:solidFill>
                <a:effectLst/>
                <a:latin typeface="+mn-lt"/>
                <a:ea typeface="+mn-ea"/>
                <a:cs typeface="+mn-cs"/>
              </a:rPr>
              <a:t>một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chỗ</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nơi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tạo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giọt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nhỏ</a:t>
            </a:r>
            <a:r>
              <a:rPr lang="en-US" sz="1200" b="0" i="0" u="none" strike="noStrike" kern="1200" dirty="0">
                <a:solidFill>
                  <a:schemeClr val="tx1"/>
                </a:solidFill>
                <a:effectLst/>
                <a:latin typeface="+mn-lt"/>
                <a:ea typeface="+mn-ea"/>
                <a:cs typeface="+mn-cs"/>
              </a:rPr>
              <a:t>.</a:t>
            </a:r>
            <a:endParaRPr lang="en-US" dirty="0">
              <a:cs typeface="Calibri"/>
            </a:endParaRPr>
          </a:p>
        </p:txBody>
      </p:sp>
      <p:sp>
        <p:nvSpPr>
          <p:cNvPr id="4" name="Slide Number Placeholder 3"/>
          <p:cNvSpPr>
            <a:spLocks noGrp="1"/>
          </p:cNvSpPr>
          <p:nvPr>
            <p:ph type="sldNum" sz="quarter" idx="10"/>
          </p:nvPr>
        </p:nvSpPr>
        <p:spPr/>
        <p:txBody>
          <a:bodyPr/>
          <a:lstStyle/>
          <a:p>
            <a:fld id="{E88E8048-C2AC-4278-A1C8-5EC8322B6ECA}" type="slidenum">
              <a:rPr lang="en-US" smtClean="0"/>
              <a:t>8</a:t>
            </a:fld>
            <a:endParaRPr lang="en-US"/>
          </a:p>
        </p:txBody>
      </p:sp>
    </p:spTree>
    <p:extLst>
      <p:ext uri="{BB962C8B-B14F-4D97-AF65-F5344CB8AC3E}">
        <p14:creationId xmlns:p14="http://schemas.microsoft.com/office/powerpoint/2010/main" val="306580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mtClean="0"/>
              <a:t>Tập</a:t>
            </a:r>
            <a:r>
              <a:rPr lang="en-US" baseline="0" smtClean="0"/>
              <a:t> dữ liệu về giọt chia làm 2 loại chính – bình thường và những trường hợp dễ gây nhầm lẫn.</a:t>
            </a:r>
          </a:p>
          <a:p>
            <a:pPr algn="just"/>
            <a:r>
              <a:rPr lang="en-US" baseline="0" smtClean="0"/>
              <a:t>- Train cho mô hình sẽ tập trung vào tập dữ liệu dễ gây nhầm lẫn, hiệu quả được thể hiện sau phần kết quả.</a:t>
            </a:r>
            <a:endParaRPr lang="en-US"/>
          </a:p>
        </p:txBody>
      </p:sp>
      <p:sp>
        <p:nvSpPr>
          <p:cNvPr id="4" name="Slide Number Placeholder 3"/>
          <p:cNvSpPr>
            <a:spLocks noGrp="1"/>
          </p:cNvSpPr>
          <p:nvPr>
            <p:ph type="sldNum" sz="quarter" idx="5"/>
          </p:nvPr>
        </p:nvSpPr>
        <p:spPr/>
        <p:txBody>
          <a:bodyPr/>
          <a:lstStyle/>
          <a:p>
            <a:fld id="{E88E8048-C2AC-4278-A1C8-5EC8322B6ECA}" type="slidenum">
              <a:rPr lang="en-US" smtClean="0"/>
              <a:t>10</a:t>
            </a:fld>
            <a:endParaRPr lang="en-US"/>
          </a:p>
        </p:txBody>
      </p:sp>
    </p:spTree>
    <p:extLst>
      <p:ext uri="{BB962C8B-B14F-4D97-AF65-F5344CB8AC3E}">
        <p14:creationId xmlns:p14="http://schemas.microsoft.com/office/powerpoint/2010/main" val="1518692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Sau khi đã</a:t>
            </a:r>
            <a:r>
              <a:rPr lang="en-US" baseline="0" smtClean="0"/>
              <a:t> thu thập đủ dữ liệu =&gt; Tiến hành train mô hình đưa vào phục vụ  xây dựng hệ thống phần mềm, thuật toán đếm số lượng hạt được xây dựng như sau: </a:t>
            </a:r>
          </a:p>
          <a:p>
            <a:pPr marL="171450" indent="-171450">
              <a:buFontTx/>
              <a:buChar char="-"/>
            </a:pPr>
            <a:r>
              <a:rPr lang="en-US" baseline="0" smtClean="0"/>
              <a:t>Chia vùng làm việc =&gt; Quan sát trong một khoảng thời gian =&gt; Có cái nhìn tổng quát hơn về số lượng hạt trong giọt bọc =&gt; Kết luận chính xác hơn.</a:t>
            </a:r>
            <a:endParaRPr lang="en-US"/>
          </a:p>
        </p:txBody>
      </p:sp>
      <p:sp>
        <p:nvSpPr>
          <p:cNvPr id="4" name="Slide Number Placeholder 3"/>
          <p:cNvSpPr>
            <a:spLocks noGrp="1"/>
          </p:cNvSpPr>
          <p:nvPr>
            <p:ph type="sldNum" sz="quarter" idx="10"/>
          </p:nvPr>
        </p:nvSpPr>
        <p:spPr/>
        <p:txBody>
          <a:bodyPr/>
          <a:lstStyle/>
          <a:p>
            <a:fld id="{9988A24C-320D-49DE-9240-25B1EEEB617D}" type="slidenum">
              <a:rPr lang="en-US" smtClean="0"/>
              <a:t>11</a:t>
            </a:fld>
            <a:endParaRPr lang="en-US"/>
          </a:p>
        </p:txBody>
      </p:sp>
    </p:spTree>
    <p:extLst>
      <p:ext uri="{BB962C8B-B14F-4D97-AF65-F5344CB8AC3E}">
        <p14:creationId xmlns:p14="http://schemas.microsoft.com/office/powerpoint/2010/main" val="1306851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1" err="1">
                <a:solidFill>
                  <a:srgbClr val="002060"/>
                </a:solidFill>
                <a:latin typeface="Times New Roman" panose="02020603050405020304" pitchFamily="18" charset="0"/>
                <a:cs typeface="Times New Roman" panose="02020603050405020304" pitchFamily="18" charset="0"/>
              </a:rPr>
              <a:t>Thực</a:t>
            </a:r>
            <a:r>
              <a:rPr lang="en-US" b="1">
                <a:solidFill>
                  <a:srgbClr val="002060"/>
                </a:solidFill>
                <a:latin typeface="Times New Roman" panose="02020603050405020304" pitchFamily="18" charset="0"/>
                <a:cs typeface="Times New Roman" panose="02020603050405020304" pitchFamily="18" charset="0"/>
              </a:rPr>
              <a:t> </a:t>
            </a:r>
            <a:r>
              <a:rPr lang="en-US" b="1" err="1">
                <a:solidFill>
                  <a:srgbClr val="002060"/>
                </a:solidFill>
                <a:latin typeface="Times New Roman" panose="02020603050405020304" pitchFamily="18" charset="0"/>
                <a:cs typeface="Times New Roman" panose="02020603050405020304" pitchFamily="18" charset="0"/>
              </a:rPr>
              <a:t>hiện</a:t>
            </a:r>
            <a:r>
              <a:rPr lang="en-US" b="1">
                <a:solidFill>
                  <a:srgbClr val="002060"/>
                </a:solidFill>
                <a:latin typeface="Times New Roman" panose="02020603050405020304" pitchFamily="18" charset="0"/>
                <a:cs typeface="Times New Roman" panose="02020603050405020304" pitchFamily="18" charset="0"/>
              </a:rPr>
              <a:t> </a:t>
            </a:r>
            <a:r>
              <a:rPr lang="en-US" b="1" err="1">
                <a:solidFill>
                  <a:srgbClr val="002060"/>
                </a:solidFill>
                <a:latin typeface="Times New Roman" panose="02020603050405020304" pitchFamily="18" charset="0"/>
                <a:cs typeface="Times New Roman" panose="02020603050405020304" pitchFamily="18" charset="0"/>
              </a:rPr>
              <a:t>giữ</a:t>
            </a:r>
            <a:r>
              <a:rPr lang="en-US" b="1">
                <a:solidFill>
                  <a:srgbClr val="002060"/>
                </a:solidFill>
                <a:latin typeface="Times New Roman" panose="02020603050405020304" pitchFamily="18" charset="0"/>
                <a:cs typeface="Times New Roman" panose="02020603050405020304" pitchFamily="18" charset="0"/>
              </a:rPr>
              <a:t> </a:t>
            </a:r>
            <a:r>
              <a:rPr lang="en-US" b="1" err="1">
                <a:solidFill>
                  <a:srgbClr val="002060"/>
                </a:solidFill>
                <a:latin typeface="Times New Roman" panose="02020603050405020304" pitchFamily="18" charset="0"/>
                <a:cs typeface="Times New Roman" panose="02020603050405020304" pitchFamily="18" charset="0"/>
              </a:rPr>
              <a:t>nguyên</a:t>
            </a:r>
            <a:r>
              <a:rPr lang="en-US" b="1">
                <a:solidFill>
                  <a:srgbClr val="002060"/>
                </a:solidFill>
                <a:latin typeface="Times New Roman" panose="02020603050405020304" pitchFamily="18" charset="0"/>
                <a:cs typeface="Times New Roman" panose="02020603050405020304" pitchFamily="18" charset="0"/>
              </a:rPr>
              <a:t> </a:t>
            </a:r>
            <a:r>
              <a:rPr lang="en-US" b="1" err="1">
                <a:solidFill>
                  <a:srgbClr val="002060"/>
                </a:solidFill>
                <a:latin typeface="Times New Roman" panose="02020603050405020304" pitchFamily="18" charset="0"/>
                <a:cs typeface="Times New Roman" panose="02020603050405020304" pitchFamily="18" charset="0"/>
              </a:rPr>
              <a:t>tốc</a:t>
            </a:r>
            <a:r>
              <a:rPr lang="en-US" b="1">
                <a:solidFill>
                  <a:srgbClr val="002060"/>
                </a:solidFill>
                <a:latin typeface="Times New Roman" panose="02020603050405020304" pitchFamily="18" charset="0"/>
                <a:cs typeface="Times New Roman" panose="02020603050405020304" pitchFamily="18" charset="0"/>
              </a:rPr>
              <a:t> độ </a:t>
            </a:r>
            <a:r>
              <a:rPr lang="en-US" b="1" err="1">
                <a:solidFill>
                  <a:srgbClr val="002060"/>
                </a:solidFill>
                <a:latin typeface="Times New Roman" panose="02020603050405020304" pitchFamily="18" charset="0"/>
                <a:cs typeface="Times New Roman" panose="02020603050405020304" pitchFamily="18" charset="0"/>
              </a:rPr>
              <a:t>kênh</a:t>
            </a:r>
            <a:r>
              <a:rPr lang="en-US" b="1">
                <a:solidFill>
                  <a:srgbClr val="002060"/>
                </a:solidFill>
                <a:latin typeface="Times New Roman" panose="02020603050405020304" pitchFamily="18" charset="0"/>
                <a:cs typeface="Times New Roman" panose="02020603050405020304" pitchFamily="18" charset="0"/>
              </a:rPr>
              <a:t> </a:t>
            </a:r>
            <a:r>
              <a:rPr lang="en-US" b="1" err="1">
                <a:solidFill>
                  <a:srgbClr val="002060"/>
                </a:solidFill>
                <a:latin typeface="Times New Roman" panose="02020603050405020304" pitchFamily="18" charset="0"/>
                <a:cs typeface="Times New Roman" panose="02020603050405020304" pitchFamily="18" charset="0"/>
              </a:rPr>
              <a:t>nước</a:t>
            </a:r>
            <a:r>
              <a:rPr lang="en-US" b="1">
                <a:solidFill>
                  <a:srgbClr val="002060"/>
                </a:solidFill>
                <a:latin typeface="Times New Roman" panose="02020603050405020304" pitchFamily="18" charset="0"/>
                <a:cs typeface="Times New Roman" panose="02020603050405020304" pitchFamily="18" charset="0"/>
              </a:rPr>
              <a:t> </a:t>
            </a:r>
            <a:r>
              <a:rPr lang="en-US" b="1" err="1">
                <a:solidFill>
                  <a:srgbClr val="002060"/>
                </a:solidFill>
                <a:latin typeface="Times New Roman" panose="02020603050405020304" pitchFamily="18" charset="0"/>
                <a:cs typeface="Times New Roman" panose="02020603050405020304" pitchFamily="18" charset="0"/>
              </a:rPr>
              <a:t>và</a:t>
            </a:r>
            <a:r>
              <a:rPr lang="en-US" b="1">
                <a:solidFill>
                  <a:srgbClr val="002060"/>
                </a:solidFill>
                <a:latin typeface="Times New Roman" panose="02020603050405020304" pitchFamily="18" charset="0"/>
                <a:cs typeface="Times New Roman" panose="02020603050405020304" pitchFamily="18" charset="0"/>
              </a:rPr>
              <a:t> </a:t>
            </a:r>
            <a:r>
              <a:rPr lang="en-US" b="1" err="1">
                <a:solidFill>
                  <a:srgbClr val="002060"/>
                </a:solidFill>
                <a:latin typeface="Times New Roman" panose="02020603050405020304" pitchFamily="18" charset="0"/>
                <a:cs typeface="Times New Roman" panose="02020603050405020304" pitchFamily="18" charset="0"/>
              </a:rPr>
              <a:t>tăng</a:t>
            </a:r>
            <a:r>
              <a:rPr lang="en-US" b="1">
                <a:solidFill>
                  <a:srgbClr val="002060"/>
                </a:solidFill>
                <a:latin typeface="Times New Roman" panose="02020603050405020304" pitchFamily="18" charset="0"/>
                <a:cs typeface="Times New Roman" panose="02020603050405020304" pitchFamily="18" charset="0"/>
              </a:rPr>
              <a:t> </a:t>
            </a:r>
            <a:r>
              <a:rPr lang="en-US" b="1" err="1">
                <a:solidFill>
                  <a:srgbClr val="002060"/>
                </a:solidFill>
                <a:latin typeface="Times New Roman" panose="02020603050405020304" pitchFamily="18" charset="0"/>
                <a:cs typeface="Times New Roman" panose="02020603050405020304" pitchFamily="18" charset="0"/>
              </a:rPr>
              <a:t>tốc</a:t>
            </a:r>
            <a:r>
              <a:rPr lang="en-US" b="1">
                <a:solidFill>
                  <a:srgbClr val="002060"/>
                </a:solidFill>
                <a:latin typeface="Times New Roman" panose="02020603050405020304" pitchFamily="18" charset="0"/>
                <a:cs typeface="Times New Roman" panose="02020603050405020304" pitchFamily="18" charset="0"/>
              </a:rPr>
              <a:t> độ </a:t>
            </a:r>
            <a:r>
              <a:rPr lang="en-US" b="1" err="1">
                <a:solidFill>
                  <a:srgbClr val="002060"/>
                </a:solidFill>
                <a:latin typeface="Times New Roman" panose="02020603050405020304" pitchFamily="18" charset="0"/>
                <a:cs typeface="Times New Roman" panose="02020603050405020304" pitchFamily="18" charset="0"/>
              </a:rPr>
              <a:t>kênh</a:t>
            </a:r>
            <a:r>
              <a:rPr lang="en-US" b="1">
                <a:solidFill>
                  <a:srgbClr val="002060"/>
                </a:solidFill>
                <a:latin typeface="Times New Roman" panose="02020603050405020304" pitchFamily="18" charset="0"/>
                <a:cs typeface="Times New Roman" panose="02020603050405020304" pitchFamily="18" charset="0"/>
              </a:rPr>
              <a:t> </a:t>
            </a:r>
            <a:r>
              <a:rPr lang="en-US" b="1" err="1">
                <a:solidFill>
                  <a:srgbClr val="002060"/>
                </a:solidFill>
                <a:latin typeface="Times New Roman" panose="02020603050405020304" pitchFamily="18" charset="0"/>
                <a:cs typeface="Times New Roman" panose="02020603050405020304" pitchFamily="18" charset="0"/>
              </a:rPr>
              <a:t>dầu</a:t>
            </a:r>
            <a:endParaRPr lang="en-US">
              <a:latin typeface="Times New Roman" panose="02020603050405020304" pitchFamily="18" charset="0"/>
              <a:cs typeface="Times New Roman" panose="02020603050405020304" pitchFamily="18" charset="0"/>
            </a:endParaRPr>
          </a:p>
          <a:p>
            <a:pPr algn="just"/>
            <a:r>
              <a:rPr lang="en-US" b="1" err="1">
                <a:solidFill>
                  <a:srgbClr val="002060"/>
                </a:solidFill>
                <a:latin typeface="Times New Roman" panose="02020603050405020304" pitchFamily="18" charset="0"/>
                <a:cs typeface="Times New Roman" panose="02020603050405020304" pitchFamily="18" charset="0"/>
              </a:rPr>
              <a:t>Kết</a:t>
            </a:r>
            <a:r>
              <a:rPr lang="en-US" b="1">
                <a:solidFill>
                  <a:srgbClr val="002060"/>
                </a:solidFill>
                <a:latin typeface="Times New Roman" panose="02020603050405020304" pitchFamily="18" charset="0"/>
                <a:cs typeface="Times New Roman" panose="02020603050405020304" pitchFamily="18" charset="0"/>
              </a:rPr>
              <a:t> quả:</a:t>
            </a:r>
          </a:p>
          <a:p>
            <a:pPr marL="285750" indent="-285750" algn="just">
              <a:buFont typeface="Wingdings" panose="05000000000000000000" pitchFamily="2" charset="2"/>
              <a:buChar char="Ø"/>
            </a:pPr>
            <a:r>
              <a:rPr lang="en-US" err="1">
                <a:latin typeface="Times New Roman" panose="02020603050405020304" pitchFamily="18" charset="0"/>
                <a:cs typeface="Times New Roman" panose="02020603050405020304" pitchFamily="18" charset="0"/>
              </a:rPr>
              <a:t>Tạo</a:t>
            </a:r>
            <a:r>
              <a:rPr lang="en-US">
                <a:latin typeface="Times New Roman" panose="02020603050405020304" pitchFamily="18" charset="0"/>
                <a:cs typeface="Times New Roman" panose="02020603050405020304" pitchFamily="18" charset="0"/>
              </a:rPr>
              <a:t> giọt </a:t>
            </a:r>
            <a:r>
              <a:rPr lang="en-US" err="1">
                <a:latin typeface="Times New Roman" panose="02020603050405020304" pitchFamily="18" charset="0"/>
                <a:cs typeface="Times New Roman" panose="02020603050405020304" pitchFamily="18" charset="0"/>
              </a:rPr>
              <a:t>thành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công</a:t>
            </a:r>
            <a:endParaRPr lang="en-US" b="1">
              <a:solidFill>
                <a:srgbClr val="00206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err="1">
                <a:latin typeface="Times New Roman" panose="02020603050405020304" pitchFamily="18" charset="0"/>
                <a:cs typeface="Times New Roman" panose="02020603050405020304" pitchFamily="18" charset="0"/>
              </a:rPr>
              <a:t>Kích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thước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tốc</a:t>
            </a:r>
            <a:r>
              <a:rPr lang="en-US">
                <a:latin typeface="Times New Roman" panose="02020603050405020304" pitchFamily="18" charset="0"/>
                <a:cs typeface="Times New Roman" panose="02020603050405020304" pitchFamily="18" charset="0"/>
              </a:rPr>
              <a:t> giọt </a:t>
            </a:r>
            <a:r>
              <a:rPr lang="en-US" err="1">
                <a:latin typeface="Times New Roman" panose="02020603050405020304" pitchFamily="18" charset="0"/>
                <a:cs typeface="Times New Roman" panose="02020603050405020304" pitchFamily="18" charset="0"/>
              </a:rPr>
              <a:t>thay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đổi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ổn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định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tốc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bơm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thay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đổi</a:t>
            </a:r>
            <a:endParaRPr lang="en-US">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err="1">
                <a:latin typeface="Times New Roman" panose="02020603050405020304" pitchFamily="18" charset="0"/>
                <a:cs typeface="Times New Roman" panose="02020603050405020304" pitchFamily="18" charset="0"/>
              </a:rPr>
              <a:t>Tỷ</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lệ</a:t>
            </a:r>
            <a:r>
              <a:rPr lang="en-US">
                <a:latin typeface="Times New Roman" panose="02020603050405020304" pitchFamily="18" charset="0"/>
                <a:cs typeface="Times New Roman" panose="02020603050405020304" pitchFamily="18" charset="0"/>
              </a:rPr>
              <a:t> giọt </a:t>
            </a:r>
            <a:r>
              <a:rPr lang="en-US" err="1">
                <a:latin typeface="Times New Roman" panose="02020603050405020304" pitchFamily="18" charset="0"/>
                <a:cs typeface="Times New Roman" panose="02020603050405020304" pitchFamily="18" charset="0"/>
              </a:rPr>
              <a:t>chứa</a:t>
            </a:r>
            <a:r>
              <a:rPr lang="en-US">
                <a:latin typeface="Times New Roman" panose="02020603050405020304" pitchFamily="18" charset="0"/>
                <a:cs typeface="Times New Roman" panose="02020603050405020304" pitchFamily="18" charset="0"/>
              </a:rPr>
              <a:t> 1 hạt là 35%, </a:t>
            </a:r>
            <a:r>
              <a:rPr lang="en-US" err="1">
                <a:latin typeface="Times New Roman" panose="02020603050405020304" pitchFamily="18" charset="0"/>
                <a:cs typeface="Times New Roman" panose="02020603050405020304" pitchFamily="18" charset="0"/>
              </a:rPr>
              <a:t>chủ</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yếu</a:t>
            </a:r>
            <a:r>
              <a:rPr lang="en-US">
                <a:latin typeface="Times New Roman" panose="02020603050405020304" pitchFamily="18" charset="0"/>
                <a:cs typeface="Times New Roman" panose="02020603050405020304" pitchFamily="18" charset="0"/>
              </a:rPr>
              <a:t> trong </a:t>
            </a:r>
            <a:r>
              <a:rPr lang="en-US" err="1">
                <a:latin typeface="Times New Roman" panose="02020603050405020304" pitchFamily="18" charset="0"/>
                <a:cs typeface="Times New Roman" panose="02020603050405020304" pitchFamily="18" charset="0"/>
              </a:rPr>
              <a:t>khoảng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kích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thước</a:t>
            </a:r>
            <a:r>
              <a:rPr lang="en-US">
                <a:latin typeface="Times New Roman" panose="02020603050405020304" pitchFamily="18" charset="0"/>
                <a:cs typeface="Times New Roman" panose="02020603050405020304" pitchFamily="18" charset="0"/>
              </a:rPr>
              <a:t> 220-250 pixel (</a:t>
            </a:r>
            <a:r>
              <a:rPr lang="en-US" err="1">
                <a:latin typeface="Times New Roman" panose="02020603050405020304" pitchFamily="18" charset="0"/>
                <a:cs typeface="Times New Roman" panose="02020603050405020304" pitchFamily="18" charset="0"/>
              </a:rPr>
              <a:t>Id6-Id10</a:t>
            </a:r>
            <a:r>
              <a:rPr lang="en-US">
                <a:latin typeface="Times New Roman" panose="02020603050405020304" pitchFamily="18" charset="0"/>
                <a:cs typeface="Times New Roman" panose="02020603050405020304" pitchFamily="18" charset="0"/>
              </a:rPr>
              <a:t>)</a:t>
            </a:r>
          </a:p>
          <a:p>
            <a:pPr algn="just"/>
            <a:r>
              <a:rPr lang="en-US" b="1" err="1">
                <a:solidFill>
                  <a:srgbClr val="002060"/>
                </a:solidFill>
                <a:latin typeface="Times New Roman" panose="02020603050405020304" pitchFamily="18" charset="0"/>
                <a:cs typeface="Times New Roman" panose="02020603050405020304" pitchFamily="18" charset="0"/>
              </a:rPr>
              <a:t>Kết</a:t>
            </a:r>
            <a:r>
              <a:rPr lang="en-US" b="1">
                <a:solidFill>
                  <a:srgbClr val="002060"/>
                </a:solidFill>
                <a:latin typeface="Times New Roman" panose="02020603050405020304" pitchFamily="18" charset="0"/>
                <a:cs typeface="Times New Roman" panose="02020603050405020304" pitchFamily="18" charset="0"/>
              </a:rPr>
              <a:t> </a:t>
            </a:r>
            <a:r>
              <a:rPr lang="en-US" b="1" err="1">
                <a:solidFill>
                  <a:srgbClr val="002060"/>
                </a:solidFill>
                <a:latin typeface="Times New Roman" panose="02020603050405020304" pitchFamily="18" charset="0"/>
                <a:cs typeface="Times New Roman" panose="02020603050405020304" pitchFamily="18" charset="0"/>
              </a:rPr>
              <a:t>luận</a:t>
            </a:r>
            <a:r>
              <a:rPr lang="en-US" b="1">
                <a:solidFill>
                  <a:srgbClr val="002060"/>
                </a:solidFill>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r>
              <a:rPr lang="en-US">
                <a:latin typeface="Times New Roman" panose="02020603050405020304" pitchFamily="18" charset="0"/>
                <a:cs typeface="Times New Roman" panose="02020603050405020304" pitchFamily="18" charset="0"/>
              </a:rPr>
              <a:t>Có thế </a:t>
            </a:r>
            <a:r>
              <a:rPr lang="en-US" err="1">
                <a:latin typeface="Times New Roman" panose="02020603050405020304" pitchFamily="18" charset="0"/>
                <a:cs typeface="Times New Roman" panose="02020603050405020304" pitchFamily="18" charset="0"/>
              </a:rPr>
              <a:t>dựa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tốc</a:t>
            </a:r>
            <a:r>
              <a:rPr lang="en-US">
                <a:latin typeface="Times New Roman" panose="02020603050405020304" pitchFamily="18" charset="0"/>
                <a:cs typeface="Times New Roman" panose="02020603050405020304" pitchFamily="18" charset="0"/>
              </a:rPr>
              <a:t> độ </a:t>
            </a:r>
            <a:r>
              <a:rPr lang="en-US" err="1">
                <a:latin typeface="Times New Roman" panose="02020603050405020304" pitchFamily="18" charset="0"/>
                <a:cs typeface="Times New Roman" panose="02020603050405020304" pitchFamily="18" charset="0"/>
              </a:rPr>
              <a:t>kênh</a:t>
            </a:r>
            <a:r>
              <a:rPr lang="en-US">
                <a:latin typeface="Times New Roman" panose="02020603050405020304" pitchFamily="18" charset="0"/>
                <a:cs typeface="Times New Roman" panose="02020603050405020304" pitchFamily="18" charset="0"/>
              </a:rPr>
              <a:t> để có </a:t>
            </a:r>
            <a:r>
              <a:rPr lang="en-US" err="1">
                <a:latin typeface="Times New Roman" panose="02020603050405020304" pitchFamily="18" charset="0"/>
                <a:cs typeface="Times New Roman" panose="02020603050405020304" pitchFamily="18" charset="0"/>
              </a:rPr>
              <a:t>kích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thước</a:t>
            </a:r>
            <a:r>
              <a:rPr lang="en-US">
                <a:latin typeface="Times New Roman" panose="02020603050405020304" pitchFamily="18" charset="0"/>
                <a:cs typeface="Times New Roman" panose="02020603050405020304" pitchFamily="18" charset="0"/>
              </a:rPr>
              <a:t> giọt </a:t>
            </a:r>
            <a:r>
              <a:rPr lang="en-US" err="1">
                <a:latin typeface="Times New Roman" panose="02020603050405020304" pitchFamily="18" charset="0"/>
                <a:cs typeface="Times New Roman" panose="02020603050405020304" pitchFamily="18" charset="0"/>
              </a:rPr>
              <a:t>mong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muốn</a:t>
            </a:r>
            <a:endParaRPr lang="en-US">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E88E8048-C2AC-4278-A1C8-5EC8322B6ECA}" type="slidenum">
              <a:rPr lang="en-US" smtClean="0"/>
              <a:t>12</a:t>
            </a:fld>
            <a:endParaRPr lang="en-US"/>
          </a:p>
        </p:txBody>
      </p:sp>
    </p:spTree>
    <p:extLst>
      <p:ext uri="{BB962C8B-B14F-4D97-AF65-F5344CB8AC3E}">
        <p14:creationId xmlns:p14="http://schemas.microsoft.com/office/powerpoint/2010/main" val="4271772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39CCCA-2526-4F13-BB95-7560174C65F3}"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6EA6D9-287A-4111-AD7D-8834010D9259}" type="slidenum">
              <a:rPr lang="en-US" smtClean="0"/>
              <a:t>‹#›</a:t>
            </a:fld>
            <a:endParaRPr lang="en-US"/>
          </a:p>
        </p:txBody>
      </p:sp>
    </p:spTree>
    <p:extLst>
      <p:ext uri="{BB962C8B-B14F-4D97-AF65-F5344CB8AC3E}">
        <p14:creationId xmlns:p14="http://schemas.microsoft.com/office/powerpoint/2010/main" val="4199822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39CCCA-2526-4F13-BB95-7560174C65F3}"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6EA6D9-287A-4111-AD7D-8834010D9259}" type="slidenum">
              <a:rPr lang="en-US" smtClean="0"/>
              <a:t>‹#›</a:t>
            </a:fld>
            <a:endParaRPr lang="en-US"/>
          </a:p>
        </p:txBody>
      </p:sp>
    </p:spTree>
    <p:extLst>
      <p:ext uri="{BB962C8B-B14F-4D97-AF65-F5344CB8AC3E}">
        <p14:creationId xmlns:p14="http://schemas.microsoft.com/office/powerpoint/2010/main" val="1461573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39CCCA-2526-4F13-BB95-7560174C65F3}"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6EA6D9-287A-4111-AD7D-8834010D9259}" type="slidenum">
              <a:rPr lang="en-US" smtClean="0"/>
              <a:t>‹#›</a:t>
            </a:fld>
            <a:endParaRPr lang="en-US"/>
          </a:p>
        </p:txBody>
      </p:sp>
    </p:spTree>
    <p:extLst>
      <p:ext uri="{BB962C8B-B14F-4D97-AF65-F5344CB8AC3E}">
        <p14:creationId xmlns:p14="http://schemas.microsoft.com/office/powerpoint/2010/main" val="213245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39CCCA-2526-4F13-BB95-7560174C65F3}"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6EA6D9-287A-4111-AD7D-8834010D9259}" type="slidenum">
              <a:rPr lang="en-US" smtClean="0"/>
              <a:t>‹#›</a:t>
            </a:fld>
            <a:endParaRPr lang="en-US"/>
          </a:p>
        </p:txBody>
      </p:sp>
    </p:spTree>
    <p:extLst>
      <p:ext uri="{BB962C8B-B14F-4D97-AF65-F5344CB8AC3E}">
        <p14:creationId xmlns:p14="http://schemas.microsoft.com/office/powerpoint/2010/main" val="1309246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439CCCA-2526-4F13-BB95-7560174C65F3}"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6EA6D9-287A-4111-AD7D-8834010D9259}" type="slidenum">
              <a:rPr lang="en-US" smtClean="0"/>
              <a:t>‹#›</a:t>
            </a:fld>
            <a:endParaRPr lang="en-US"/>
          </a:p>
        </p:txBody>
      </p:sp>
    </p:spTree>
    <p:extLst>
      <p:ext uri="{BB962C8B-B14F-4D97-AF65-F5344CB8AC3E}">
        <p14:creationId xmlns:p14="http://schemas.microsoft.com/office/powerpoint/2010/main" val="530898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39CCCA-2526-4F13-BB95-7560174C65F3}"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6EA6D9-287A-4111-AD7D-8834010D9259}" type="slidenum">
              <a:rPr lang="en-US" smtClean="0"/>
              <a:t>‹#›</a:t>
            </a:fld>
            <a:endParaRPr lang="en-US"/>
          </a:p>
        </p:txBody>
      </p:sp>
    </p:spTree>
    <p:extLst>
      <p:ext uri="{BB962C8B-B14F-4D97-AF65-F5344CB8AC3E}">
        <p14:creationId xmlns:p14="http://schemas.microsoft.com/office/powerpoint/2010/main" val="2428365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39CCCA-2526-4F13-BB95-7560174C65F3}" type="datetimeFigureOut">
              <a:rPr lang="en-US" smtClean="0"/>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6EA6D9-287A-4111-AD7D-8834010D9259}" type="slidenum">
              <a:rPr lang="en-US" smtClean="0"/>
              <a:t>‹#›</a:t>
            </a:fld>
            <a:endParaRPr lang="en-US"/>
          </a:p>
        </p:txBody>
      </p:sp>
    </p:spTree>
    <p:extLst>
      <p:ext uri="{BB962C8B-B14F-4D97-AF65-F5344CB8AC3E}">
        <p14:creationId xmlns:p14="http://schemas.microsoft.com/office/powerpoint/2010/main" val="3926665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39CCCA-2526-4F13-BB95-7560174C65F3}" type="datetimeFigureOut">
              <a:rPr lang="en-US" smtClean="0"/>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6EA6D9-287A-4111-AD7D-8834010D9259}" type="slidenum">
              <a:rPr lang="en-US" smtClean="0"/>
              <a:t>‹#›</a:t>
            </a:fld>
            <a:endParaRPr lang="en-US"/>
          </a:p>
        </p:txBody>
      </p:sp>
    </p:spTree>
    <p:extLst>
      <p:ext uri="{BB962C8B-B14F-4D97-AF65-F5344CB8AC3E}">
        <p14:creationId xmlns:p14="http://schemas.microsoft.com/office/powerpoint/2010/main" val="1308784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39CCCA-2526-4F13-BB95-7560174C65F3}" type="datetimeFigureOut">
              <a:rPr lang="en-US" smtClean="0"/>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6EA6D9-287A-4111-AD7D-8834010D9259}" type="slidenum">
              <a:rPr lang="en-US" smtClean="0"/>
              <a:t>‹#›</a:t>
            </a:fld>
            <a:endParaRPr lang="en-US"/>
          </a:p>
        </p:txBody>
      </p:sp>
    </p:spTree>
    <p:extLst>
      <p:ext uri="{BB962C8B-B14F-4D97-AF65-F5344CB8AC3E}">
        <p14:creationId xmlns:p14="http://schemas.microsoft.com/office/powerpoint/2010/main" val="1460378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439CCCA-2526-4F13-BB95-7560174C65F3}"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6EA6D9-287A-4111-AD7D-8834010D9259}" type="slidenum">
              <a:rPr lang="en-US" smtClean="0"/>
              <a:t>‹#›</a:t>
            </a:fld>
            <a:endParaRPr lang="en-US"/>
          </a:p>
        </p:txBody>
      </p:sp>
    </p:spTree>
    <p:extLst>
      <p:ext uri="{BB962C8B-B14F-4D97-AF65-F5344CB8AC3E}">
        <p14:creationId xmlns:p14="http://schemas.microsoft.com/office/powerpoint/2010/main" val="3660228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439CCCA-2526-4F13-BB95-7560174C65F3}"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6EA6D9-287A-4111-AD7D-8834010D9259}" type="slidenum">
              <a:rPr lang="en-US" smtClean="0"/>
              <a:t>‹#›</a:t>
            </a:fld>
            <a:endParaRPr lang="en-US"/>
          </a:p>
        </p:txBody>
      </p:sp>
    </p:spTree>
    <p:extLst>
      <p:ext uri="{BB962C8B-B14F-4D97-AF65-F5344CB8AC3E}">
        <p14:creationId xmlns:p14="http://schemas.microsoft.com/office/powerpoint/2010/main" val="2635280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39CCCA-2526-4F13-BB95-7560174C65F3}" type="datetimeFigureOut">
              <a:rPr lang="en-US" smtClean="0"/>
              <a:t>12/13/2023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6EA6D9-287A-4111-AD7D-8834010D9259}" type="slidenum">
              <a:rPr lang="en-US" smtClean="0"/>
              <a:t>‹#›</a:t>
            </a:fld>
            <a:endParaRPr lang="en-US"/>
          </a:p>
        </p:txBody>
      </p:sp>
    </p:spTree>
    <p:extLst>
      <p:ext uri="{BB962C8B-B14F-4D97-AF65-F5344CB8AC3E}">
        <p14:creationId xmlns:p14="http://schemas.microsoft.com/office/powerpoint/2010/main" val="2676685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0.gif"/><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0.png"/><Relationship Id="rId5" Type="http://schemas.openxmlformats.org/officeDocument/2006/relationships/image" Target="../media/image22.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blip>
          <a:srcRect/>
          <a:stretch>
            <a:fillRect l="-1000" r="-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FD6763-157F-4359-B0AC-EA26ED07528A}"/>
              </a:ext>
            </a:extLst>
          </p:cNvPr>
          <p:cNvSpPr txBox="1"/>
          <p:nvPr/>
        </p:nvSpPr>
        <p:spPr>
          <a:xfrm>
            <a:off x="2805744" y="296385"/>
            <a:ext cx="6580507" cy="954107"/>
          </a:xfrm>
          <a:prstGeom prst="rect">
            <a:avLst/>
          </a:prstGeom>
          <a:noFill/>
        </p:spPr>
        <p:txBody>
          <a:bodyPr wrap="square" rtlCol="0">
            <a:spAutoFit/>
          </a:bodyPr>
          <a:lstStyle/>
          <a:p>
            <a:pPr algn="ctr"/>
            <a:r>
              <a:rPr lang="en-US" sz="2800" b="1" err="1">
                <a:solidFill>
                  <a:srgbClr val="00477F"/>
                </a:solidFill>
                <a:latin typeface="Times New Roman" panose="02020603050405020304" pitchFamily="18" charset="0"/>
                <a:cs typeface="Times New Roman" panose="02020603050405020304" pitchFamily="18" charset="0"/>
              </a:rPr>
              <a:t>TRƯỜNG</a:t>
            </a:r>
            <a:r>
              <a:rPr lang="en-US" sz="2800" b="1">
                <a:solidFill>
                  <a:srgbClr val="00477F"/>
                </a:solidFill>
                <a:latin typeface="Times New Roman" panose="02020603050405020304" pitchFamily="18" charset="0"/>
                <a:cs typeface="Times New Roman" panose="02020603050405020304" pitchFamily="18" charset="0"/>
              </a:rPr>
              <a:t> </a:t>
            </a:r>
            <a:r>
              <a:rPr lang="en-US" sz="2800" b="1" err="1">
                <a:solidFill>
                  <a:srgbClr val="00477F"/>
                </a:solidFill>
                <a:latin typeface="Times New Roman" panose="02020603050405020304" pitchFamily="18" charset="0"/>
                <a:cs typeface="Times New Roman" panose="02020603050405020304" pitchFamily="18" charset="0"/>
              </a:rPr>
              <a:t>ĐẠI</a:t>
            </a:r>
            <a:r>
              <a:rPr lang="en-US" sz="2800" b="1">
                <a:solidFill>
                  <a:srgbClr val="00477F"/>
                </a:solidFill>
                <a:latin typeface="Times New Roman" panose="02020603050405020304" pitchFamily="18" charset="0"/>
                <a:cs typeface="Times New Roman" panose="02020603050405020304" pitchFamily="18" charset="0"/>
              </a:rPr>
              <a:t> </a:t>
            </a:r>
            <a:r>
              <a:rPr lang="en-US" sz="2800" b="1" err="1">
                <a:solidFill>
                  <a:srgbClr val="00477F"/>
                </a:solidFill>
                <a:latin typeface="Times New Roman" panose="02020603050405020304" pitchFamily="18" charset="0"/>
                <a:cs typeface="Times New Roman" panose="02020603050405020304" pitchFamily="18" charset="0"/>
              </a:rPr>
              <a:t>HỌC</a:t>
            </a:r>
            <a:r>
              <a:rPr lang="en-US" sz="2800" b="1">
                <a:solidFill>
                  <a:srgbClr val="00477F"/>
                </a:solidFill>
                <a:latin typeface="Times New Roman" panose="02020603050405020304" pitchFamily="18" charset="0"/>
                <a:cs typeface="Times New Roman" panose="02020603050405020304" pitchFamily="18" charset="0"/>
              </a:rPr>
              <a:t> </a:t>
            </a:r>
            <a:r>
              <a:rPr lang="en-US" sz="2800" b="1" err="1">
                <a:solidFill>
                  <a:srgbClr val="00477F"/>
                </a:solidFill>
                <a:latin typeface="Times New Roman" panose="02020603050405020304" pitchFamily="18" charset="0"/>
                <a:cs typeface="Times New Roman" panose="02020603050405020304" pitchFamily="18" charset="0"/>
              </a:rPr>
              <a:t>CÔNG</a:t>
            </a:r>
            <a:r>
              <a:rPr lang="en-US" sz="2800" b="1">
                <a:solidFill>
                  <a:srgbClr val="00477F"/>
                </a:solidFill>
                <a:latin typeface="Times New Roman" panose="02020603050405020304" pitchFamily="18" charset="0"/>
                <a:cs typeface="Times New Roman" panose="02020603050405020304" pitchFamily="18" charset="0"/>
              </a:rPr>
              <a:t> </a:t>
            </a:r>
            <a:r>
              <a:rPr lang="en-US" sz="2800" b="1" err="1">
                <a:solidFill>
                  <a:srgbClr val="00477F"/>
                </a:solidFill>
                <a:latin typeface="Times New Roman" panose="02020603050405020304" pitchFamily="18" charset="0"/>
                <a:cs typeface="Times New Roman" panose="02020603050405020304" pitchFamily="18" charset="0"/>
              </a:rPr>
              <a:t>NGHỆ</a:t>
            </a:r>
            <a:endParaRPr lang="en-US" sz="2800" b="1">
              <a:solidFill>
                <a:srgbClr val="00477F"/>
              </a:solidFill>
              <a:latin typeface="Times New Roman" panose="02020603050405020304" pitchFamily="18" charset="0"/>
              <a:cs typeface="Times New Roman" panose="02020603050405020304" pitchFamily="18" charset="0"/>
            </a:endParaRPr>
          </a:p>
          <a:p>
            <a:pPr algn="ctr"/>
            <a:r>
              <a:rPr lang="en-US" sz="2800" b="1">
                <a:solidFill>
                  <a:srgbClr val="00477F"/>
                </a:solidFill>
                <a:latin typeface="Times New Roman" panose="02020603050405020304" pitchFamily="18" charset="0"/>
                <a:cs typeface="Times New Roman" panose="02020603050405020304" pitchFamily="18" charset="0"/>
              </a:rPr>
              <a:t>KHOA </a:t>
            </a:r>
            <a:r>
              <a:rPr lang="en-US" sz="2800" b="1" err="1">
                <a:solidFill>
                  <a:srgbClr val="00477F"/>
                </a:solidFill>
                <a:latin typeface="Times New Roman" panose="02020603050405020304" pitchFamily="18" charset="0"/>
                <a:cs typeface="Times New Roman" panose="02020603050405020304" pitchFamily="18" charset="0"/>
              </a:rPr>
              <a:t>ĐIỆN</a:t>
            </a:r>
            <a:r>
              <a:rPr lang="en-US" sz="2800" b="1">
                <a:solidFill>
                  <a:srgbClr val="00477F"/>
                </a:solidFill>
                <a:latin typeface="Times New Roman" panose="02020603050405020304" pitchFamily="18" charset="0"/>
                <a:cs typeface="Times New Roman" panose="02020603050405020304" pitchFamily="18" charset="0"/>
              </a:rPr>
              <a:t> </a:t>
            </a:r>
            <a:r>
              <a:rPr lang="en-US" sz="2800" b="1" err="1">
                <a:solidFill>
                  <a:srgbClr val="00477F"/>
                </a:solidFill>
                <a:latin typeface="Times New Roman" panose="02020603050405020304" pitchFamily="18" charset="0"/>
                <a:cs typeface="Times New Roman" panose="02020603050405020304" pitchFamily="18" charset="0"/>
              </a:rPr>
              <a:t>TỬ</a:t>
            </a:r>
            <a:r>
              <a:rPr lang="en-US" sz="2800" b="1">
                <a:solidFill>
                  <a:srgbClr val="00477F"/>
                </a:solidFill>
                <a:latin typeface="Times New Roman" panose="02020603050405020304" pitchFamily="18" charset="0"/>
                <a:cs typeface="Times New Roman" panose="02020603050405020304" pitchFamily="18" charset="0"/>
              </a:rPr>
              <a:t> </a:t>
            </a:r>
            <a:r>
              <a:rPr lang="en-US" sz="2800" b="1" err="1">
                <a:solidFill>
                  <a:srgbClr val="00477F"/>
                </a:solidFill>
                <a:latin typeface="Times New Roman" panose="02020603050405020304" pitchFamily="18" charset="0"/>
                <a:cs typeface="Times New Roman" panose="02020603050405020304" pitchFamily="18" charset="0"/>
              </a:rPr>
              <a:t>VIỄN</a:t>
            </a:r>
            <a:r>
              <a:rPr lang="en-US" sz="2800" b="1">
                <a:solidFill>
                  <a:srgbClr val="00477F"/>
                </a:solidFill>
                <a:latin typeface="Times New Roman" panose="02020603050405020304" pitchFamily="18" charset="0"/>
                <a:cs typeface="Times New Roman" panose="02020603050405020304" pitchFamily="18" charset="0"/>
              </a:rPr>
              <a:t> </a:t>
            </a:r>
            <a:r>
              <a:rPr lang="en-US" sz="2800" b="1" err="1">
                <a:solidFill>
                  <a:srgbClr val="00477F"/>
                </a:solidFill>
                <a:latin typeface="Times New Roman" panose="02020603050405020304" pitchFamily="18" charset="0"/>
                <a:cs typeface="Times New Roman" panose="02020603050405020304" pitchFamily="18" charset="0"/>
              </a:rPr>
              <a:t>THÔNG</a:t>
            </a:r>
            <a:endParaRPr lang="en-US" sz="2800" b="1">
              <a:solidFill>
                <a:srgbClr val="00477F"/>
              </a:solidFill>
              <a:latin typeface="Times New Roman" panose="02020603050405020304" pitchFamily="18" charset="0"/>
              <a:cs typeface="Times New Roman" panose="02020603050405020304" pitchFamily="18" charset="0"/>
            </a:endParaRPr>
          </a:p>
        </p:txBody>
      </p:sp>
      <p:pic>
        <p:nvPicPr>
          <p:cNvPr id="5" name="Picture 4" descr="Icon&#10;&#10;Description automatically generated">
            <a:extLst>
              <a:ext uri="{FF2B5EF4-FFF2-40B4-BE49-F238E27FC236}">
                <a16:creationId xmlns:a16="http://schemas.microsoft.com/office/drawing/2014/main" id="{944758DF-6F19-4044-B3D9-3295726E93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52216" y="171356"/>
            <a:ext cx="1125375" cy="1125375"/>
          </a:xfrm>
          <a:prstGeom prst="rect">
            <a:avLst/>
          </a:prstGeom>
        </p:spPr>
      </p:pic>
      <p:sp>
        <p:nvSpPr>
          <p:cNvPr id="2" name="Slide Number Placeholder 1">
            <a:extLst>
              <a:ext uri="{FF2B5EF4-FFF2-40B4-BE49-F238E27FC236}">
                <a16:creationId xmlns:a16="http://schemas.microsoft.com/office/drawing/2014/main" id="{710566D4-7CC0-5760-3DAF-44039DC68E29}"/>
              </a:ext>
            </a:extLst>
          </p:cNvPr>
          <p:cNvSpPr>
            <a:spLocks noGrp="1"/>
          </p:cNvSpPr>
          <p:nvPr>
            <p:ph type="sldNum" sz="quarter" idx="12"/>
          </p:nvPr>
        </p:nvSpPr>
        <p:spPr>
          <a:xfrm>
            <a:off x="11644131" y="6427599"/>
            <a:ext cx="415724" cy="338554"/>
          </a:xfrm>
        </p:spPr>
        <p:txBody>
          <a:bodyPr/>
          <a:lstStyle/>
          <a:p>
            <a:fld id="{8F69E1E1-6A59-4D6D-8B97-9E252ADAF17E}" type="slidenum">
              <a:rPr lang="en-US" sz="2000" b="1" smtClean="0">
                <a:latin typeface="Times New Roman" panose="02020603050405020304" pitchFamily="18" charset="0"/>
                <a:cs typeface="Times New Roman" panose="02020603050405020304" pitchFamily="18" charset="0"/>
              </a:rPr>
              <a:t>1</a:t>
            </a:fld>
            <a:endParaRPr lang="en-US"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1EFDD7-63D3-D008-1E5B-C3616B37EE52}"/>
              </a:ext>
            </a:extLst>
          </p:cNvPr>
          <p:cNvSpPr txBox="1"/>
          <p:nvPr/>
        </p:nvSpPr>
        <p:spPr>
          <a:xfrm>
            <a:off x="2422711" y="1762846"/>
            <a:ext cx="7229505" cy="523220"/>
          </a:xfrm>
          <a:prstGeom prst="rect">
            <a:avLst/>
          </a:prstGeom>
          <a:noFill/>
        </p:spPr>
        <p:txBody>
          <a:bodyPr wrap="square" rtlCol="0">
            <a:spAutoFit/>
          </a:bodyPr>
          <a:lstStyle/>
          <a:p>
            <a:pPr algn="ctr"/>
            <a:r>
              <a:rPr lang="en-US" sz="2800" b="1" smtClean="0">
                <a:solidFill>
                  <a:srgbClr val="00477F"/>
                </a:solidFill>
                <a:latin typeface="Times New Roman" panose="02020603050405020304" pitchFamily="18" charset="0"/>
                <a:cs typeface="Times New Roman" panose="02020603050405020304" pitchFamily="18" charset="0"/>
              </a:rPr>
              <a:t>ĐỒ ÁN TỐT NGHIỆP</a:t>
            </a:r>
            <a:endParaRPr lang="en-US" sz="2800" b="1">
              <a:solidFill>
                <a:srgbClr val="00477F"/>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6FAFD8A-4E77-4391-E686-B77C3FBF32BB}"/>
              </a:ext>
            </a:extLst>
          </p:cNvPr>
          <p:cNvSpPr txBox="1"/>
          <p:nvPr/>
        </p:nvSpPr>
        <p:spPr>
          <a:xfrm>
            <a:off x="2899322" y="2656505"/>
            <a:ext cx="6211766" cy="523220"/>
          </a:xfrm>
          <a:prstGeom prst="rect">
            <a:avLst/>
          </a:prstGeom>
          <a:noFill/>
        </p:spPr>
        <p:txBody>
          <a:bodyPr wrap="square" rtlCol="0">
            <a:spAutoFit/>
          </a:bodyPr>
          <a:lstStyle/>
          <a:p>
            <a:pPr algn="ctr"/>
            <a:r>
              <a:rPr lang="en-US" sz="2800">
                <a:solidFill>
                  <a:srgbClr val="00477F"/>
                </a:solidFill>
                <a:latin typeface="Times New Roman" panose="02020603050405020304" pitchFamily="18" charset="0"/>
                <a:cs typeface="Times New Roman" panose="02020603050405020304" pitchFamily="18" charset="0"/>
              </a:rPr>
              <a:t>Đề </a:t>
            </a:r>
            <a:r>
              <a:rPr lang="en-US" sz="2800" err="1">
                <a:solidFill>
                  <a:srgbClr val="00477F"/>
                </a:solidFill>
                <a:latin typeface="Times New Roman" panose="02020603050405020304" pitchFamily="18" charset="0"/>
                <a:cs typeface="Times New Roman" panose="02020603050405020304" pitchFamily="18" charset="0"/>
              </a:rPr>
              <a:t>tài</a:t>
            </a:r>
            <a:endParaRPr lang="en-US" sz="2800">
              <a:solidFill>
                <a:srgbClr val="00477F"/>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333F005-7F6B-3BF0-BBDB-D18574E32C77}"/>
              </a:ext>
            </a:extLst>
          </p:cNvPr>
          <p:cNvSpPr txBox="1"/>
          <p:nvPr/>
        </p:nvSpPr>
        <p:spPr>
          <a:xfrm>
            <a:off x="721465" y="3179725"/>
            <a:ext cx="10749064" cy="1077218"/>
          </a:xfrm>
          <a:prstGeom prst="rect">
            <a:avLst/>
          </a:prstGeom>
          <a:noFill/>
        </p:spPr>
        <p:txBody>
          <a:bodyPr wrap="square" rtlCol="0">
            <a:spAutoFit/>
          </a:bodyPr>
          <a:lstStyle/>
          <a:p>
            <a:pPr algn="ctr"/>
            <a:r>
              <a:rPr lang="en-US" sz="3200" b="1" smtClean="0">
                <a:solidFill>
                  <a:srgbClr val="00477F"/>
                </a:solidFill>
                <a:latin typeface="Times New Roman" panose="02020603050405020304" pitchFamily="18" charset="0"/>
                <a:cs typeface="Times New Roman" panose="02020603050405020304" pitchFamily="18" charset="0"/>
              </a:rPr>
              <a:t>Phát triển hệ thống đóng gói tế bào tự động ứng dụng trong phân lập tế bào ung thư và phân tích tế bào đơn</a:t>
            </a:r>
            <a:endParaRPr lang="en-US" sz="3200" b="1" dirty="0">
              <a:solidFill>
                <a:srgbClr val="00477F"/>
              </a:solidFill>
              <a:latin typeface="Times New Roman" panose="02020603050405020304" pitchFamily="18" charset="0"/>
              <a:cs typeface="Times New Roman" panose="02020603050405020304" pitchFamily="18" charset="0"/>
            </a:endParaRPr>
          </a:p>
        </p:txBody>
      </p:sp>
      <p:graphicFrame>
        <p:nvGraphicFramePr>
          <p:cNvPr id="11" name="Table 17">
            <a:extLst>
              <a:ext uri="{FF2B5EF4-FFF2-40B4-BE49-F238E27FC236}">
                <a16:creationId xmlns:a16="http://schemas.microsoft.com/office/drawing/2014/main" id="{F9D80C88-66DF-66D8-3062-2524526762A7}"/>
              </a:ext>
            </a:extLst>
          </p:cNvPr>
          <p:cNvGraphicFramePr>
            <a:graphicFrameLocks noGrp="1"/>
          </p:cNvGraphicFramePr>
          <p:nvPr>
            <p:extLst>
              <p:ext uri="{D42A27DB-BD31-4B8C-83A1-F6EECF244321}">
                <p14:modId xmlns:p14="http://schemas.microsoft.com/office/powerpoint/2010/main" val="1675479615"/>
              </p:ext>
            </p:extLst>
          </p:nvPr>
        </p:nvGraphicFramePr>
        <p:xfrm>
          <a:off x="2488557" y="5420610"/>
          <a:ext cx="4907666" cy="1249680"/>
        </p:xfrm>
        <a:graphic>
          <a:graphicData uri="http://schemas.openxmlformats.org/drawingml/2006/table">
            <a:tbl>
              <a:tblPr firstRow="1" bandRow="1">
                <a:tableStyleId>{2D5ABB26-0587-4C30-8999-92F81FD0307C}</a:tableStyleId>
              </a:tblPr>
              <a:tblGrid>
                <a:gridCol w="2073139">
                  <a:extLst>
                    <a:ext uri="{9D8B030D-6E8A-4147-A177-3AD203B41FA5}">
                      <a16:colId xmlns:a16="http://schemas.microsoft.com/office/drawing/2014/main" val="954998256"/>
                    </a:ext>
                  </a:extLst>
                </a:gridCol>
                <a:gridCol w="2834527">
                  <a:extLst>
                    <a:ext uri="{9D8B030D-6E8A-4147-A177-3AD203B41FA5}">
                      <a16:colId xmlns:a16="http://schemas.microsoft.com/office/drawing/2014/main" val="4006796737"/>
                    </a:ext>
                  </a:extLst>
                </a:gridCol>
              </a:tblGrid>
              <a:tr h="167707">
                <a:tc>
                  <a:txBody>
                    <a:bodyPr/>
                    <a:lstStyle/>
                    <a:p>
                      <a:r>
                        <a:rPr lang="en-US" sz="1600" err="1">
                          <a:solidFill>
                            <a:srgbClr val="00477F"/>
                          </a:solidFill>
                          <a:latin typeface="Times New Roman" panose="02020603050405020304" pitchFamily="18" charset="0"/>
                          <a:cs typeface="Times New Roman" panose="02020603050405020304" pitchFamily="18" charset="0"/>
                        </a:rPr>
                        <a:t>Phạm</a:t>
                      </a:r>
                      <a:r>
                        <a:rPr lang="en-US" sz="1600">
                          <a:solidFill>
                            <a:srgbClr val="00477F"/>
                          </a:solidFill>
                          <a:latin typeface="Times New Roman" panose="02020603050405020304" pitchFamily="18" charset="0"/>
                          <a:cs typeface="Times New Roman" panose="02020603050405020304" pitchFamily="18" charset="0"/>
                        </a:rPr>
                        <a:t> </a:t>
                      </a:r>
                      <a:r>
                        <a:rPr lang="en-US" sz="1600" err="1">
                          <a:solidFill>
                            <a:srgbClr val="00477F"/>
                          </a:solidFill>
                          <a:latin typeface="Times New Roman" panose="02020603050405020304" pitchFamily="18" charset="0"/>
                          <a:cs typeface="Times New Roman" panose="02020603050405020304" pitchFamily="18" charset="0"/>
                        </a:rPr>
                        <a:t>Đăng</a:t>
                      </a:r>
                      <a:r>
                        <a:rPr lang="en-US" sz="1600">
                          <a:solidFill>
                            <a:srgbClr val="00477F"/>
                          </a:solidFill>
                          <a:latin typeface="Times New Roman" panose="02020603050405020304" pitchFamily="18" charset="0"/>
                          <a:cs typeface="Times New Roman" panose="02020603050405020304" pitchFamily="18" charset="0"/>
                        </a:rPr>
                        <a:t> </a:t>
                      </a:r>
                      <a:r>
                        <a:rPr lang="en-US" sz="1600" smtClean="0">
                          <a:solidFill>
                            <a:srgbClr val="00477F"/>
                          </a:solidFill>
                          <a:latin typeface="Times New Roman" panose="02020603050405020304" pitchFamily="18" charset="0"/>
                          <a:cs typeface="Times New Roman" panose="02020603050405020304" pitchFamily="18" charset="0"/>
                        </a:rPr>
                        <a:t>Nguyên    K64-R</a:t>
                      </a:r>
                      <a:endParaRPr lang="en-US" sz="1600">
                        <a:solidFill>
                          <a:srgbClr val="00477F"/>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477F"/>
                          </a:solidFill>
                          <a:latin typeface="Times New Roman" panose="02020603050405020304" pitchFamily="18" charset="0"/>
                          <a:cs typeface="Times New Roman" panose="02020603050405020304" pitchFamily="18" charset="0"/>
                        </a:rPr>
                        <a:t>(QH-2019-I/</a:t>
                      </a:r>
                      <a:r>
                        <a:rPr lang="en-US" sz="1600" err="1">
                          <a:solidFill>
                            <a:srgbClr val="00477F"/>
                          </a:solidFill>
                          <a:latin typeface="Times New Roman" panose="02020603050405020304" pitchFamily="18" charset="0"/>
                          <a:cs typeface="Times New Roman" panose="02020603050405020304" pitchFamily="18" charset="0"/>
                        </a:rPr>
                        <a:t>CQ</a:t>
                      </a:r>
                      <a:r>
                        <a:rPr lang="en-US" sz="1600">
                          <a:solidFill>
                            <a:srgbClr val="00477F"/>
                          </a:solidFill>
                          <a:latin typeface="Times New Roman" panose="02020603050405020304" pitchFamily="18" charset="0"/>
                          <a:cs typeface="Times New Roman" panose="02020603050405020304" pitchFamily="18" charset="0"/>
                        </a:rPr>
                        <a:t>-R)</a:t>
                      </a:r>
                    </a:p>
                  </a:txBody>
                  <a:tcPr/>
                </a:tc>
                <a:extLst>
                  <a:ext uri="{0D108BD9-81ED-4DB2-BD59-A6C34878D82A}">
                    <a16:rowId xmlns:a16="http://schemas.microsoft.com/office/drawing/2014/main" val="3641259314"/>
                  </a:ext>
                </a:extLst>
              </a:tr>
              <a:tr h="167707">
                <a:tc>
                  <a:txBody>
                    <a:bodyPr/>
                    <a:lstStyle/>
                    <a:p>
                      <a:endParaRPr lang="en-US" sz="1600">
                        <a:solidFill>
                          <a:srgbClr val="00477F"/>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solidFill>
                          <a:srgbClr val="00477F"/>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37954382"/>
                  </a:ext>
                </a:extLst>
              </a:tr>
              <a:tr h="167707">
                <a:tc>
                  <a:txBody>
                    <a:bodyPr/>
                    <a:lstStyle/>
                    <a:p>
                      <a:endParaRPr lang="en-US" sz="1600">
                        <a:solidFill>
                          <a:srgbClr val="00477F"/>
                        </a:solidFill>
                        <a:latin typeface="Times New Roman" panose="02020603050405020304" pitchFamily="18" charset="0"/>
                        <a:cs typeface="Times New Roman" panose="02020603050405020304" pitchFamily="18" charset="0"/>
                      </a:endParaRPr>
                    </a:p>
                  </a:txBody>
                  <a:tcPr/>
                </a:tc>
                <a:tc>
                  <a:txBody>
                    <a:bodyPr/>
                    <a:lstStyle/>
                    <a:p>
                      <a:endParaRPr lang="en-US" sz="1600">
                        <a:solidFill>
                          <a:srgbClr val="00477F"/>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60329623"/>
                  </a:ext>
                </a:extLst>
              </a:tr>
            </a:tbl>
          </a:graphicData>
        </a:graphic>
      </p:graphicFrame>
      <p:sp>
        <p:nvSpPr>
          <p:cNvPr id="12" name="TextBox 11">
            <a:extLst>
              <a:ext uri="{FF2B5EF4-FFF2-40B4-BE49-F238E27FC236}">
                <a16:creationId xmlns:a16="http://schemas.microsoft.com/office/drawing/2014/main" id="{C1D3C5E2-7478-6C10-D8EE-6F7AEF1002B5}"/>
              </a:ext>
            </a:extLst>
          </p:cNvPr>
          <p:cNvSpPr txBox="1"/>
          <p:nvPr/>
        </p:nvSpPr>
        <p:spPr>
          <a:xfrm>
            <a:off x="5323849" y="5013197"/>
            <a:ext cx="6211766" cy="338554"/>
          </a:xfrm>
          <a:prstGeom prst="rect">
            <a:avLst/>
          </a:prstGeom>
          <a:noFill/>
        </p:spPr>
        <p:txBody>
          <a:bodyPr wrap="square" rtlCol="0">
            <a:spAutoFit/>
          </a:bodyPr>
          <a:lstStyle/>
          <a:p>
            <a:pPr algn="ctr"/>
            <a:r>
              <a:rPr lang="en-US" sz="1600" b="1" err="1">
                <a:solidFill>
                  <a:srgbClr val="00477F"/>
                </a:solidFill>
                <a:latin typeface="Times New Roman" panose="02020603050405020304" pitchFamily="18" charset="0"/>
                <a:cs typeface="Times New Roman" panose="02020603050405020304" pitchFamily="18" charset="0"/>
              </a:rPr>
              <a:t>Giảng</a:t>
            </a:r>
            <a:r>
              <a:rPr lang="en-US" sz="1600" b="1">
                <a:solidFill>
                  <a:srgbClr val="00477F"/>
                </a:solidFill>
                <a:latin typeface="Times New Roman" panose="02020603050405020304" pitchFamily="18" charset="0"/>
                <a:cs typeface="Times New Roman" panose="02020603050405020304" pitchFamily="18" charset="0"/>
              </a:rPr>
              <a:t> </a:t>
            </a:r>
            <a:r>
              <a:rPr lang="en-US" sz="1600" b="1" err="1">
                <a:solidFill>
                  <a:srgbClr val="00477F"/>
                </a:solidFill>
                <a:latin typeface="Times New Roman" panose="02020603050405020304" pitchFamily="18" charset="0"/>
                <a:cs typeface="Times New Roman" panose="02020603050405020304" pitchFamily="18" charset="0"/>
              </a:rPr>
              <a:t>viên</a:t>
            </a:r>
            <a:r>
              <a:rPr lang="en-US" sz="1600" b="1">
                <a:solidFill>
                  <a:srgbClr val="00477F"/>
                </a:solidFill>
                <a:latin typeface="Times New Roman" panose="02020603050405020304" pitchFamily="18" charset="0"/>
                <a:cs typeface="Times New Roman" panose="02020603050405020304" pitchFamily="18" charset="0"/>
              </a:rPr>
              <a:t> </a:t>
            </a:r>
            <a:r>
              <a:rPr lang="en-US" sz="1600" b="1" err="1">
                <a:solidFill>
                  <a:srgbClr val="00477F"/>
                </a:solidFill>
                <a:latin typeface="Times New Roman" panose="02020603050405020304" pitchFamily="18" charset="0"/>
                <a:cs typeface="Times New Roman" panose="02020603050405020304" pitchFamily="18" charset="0"/>
              </a:rPr>
              <a:t>hướng</a:t>
            </a:r>
            <a:r>
              <a:rPr lang="en-US" sz="1600" b="1">
                <a:solidFill>
                  <a:srgbClr val="00477F"/>
                </a:solidFill>
                <a:latin typeface="Times New Roman" panose="02020603050405020304" pitchFamily="18" charset="0"/>
                <a:cs typeface="Times New Roman" panose="02020603050405020304" pitchFamily="18" charset="0"/>
              </a:rPr>
              <a:t> </a:t>
            </a:r>
            <a:r>
              <a:rPr lang="en-US" sz="1600" b="1" err="1">
                <a:solidFill>
                  <a:srgbClr val="00477F"/>
                </a:solidFill>
                <a:latin typeface="Times New Roman" panose="02020603050405020304" pitchFamily="18" charset="0"/>
                <a:cs typeface="Times New Roman" panose="02020603050405020304" pitchFamily="18" charset="0"/>
              </a:rPr>
              <a:t>dẫn</a:t>
            </a:r>
            <a:r>
              <a:rPr lang="en-US" sz="1600" b="1">
                <a:solidFill>
                  <a:srgbClr val="00477F"/>
                </a:solidFill>
                <a:latin typeface="Times New Roman" panose="02020603050405020304" pitchFamily="18" charset="0"/>
                <a:cs typeface="Times New Roman" panose="02020603050405020304" pitchFamily="18" charset="0"/>
              </a:rPr>
              <a:t>:</a:t>
            </a:r>
          </a:p>
        </p:txBody>
      </p:sp>
      <p:sp>
        <p:nvSpPr>
          <p:cNvPr id="13" name="TextBox 12">
            <a:extLst>
              <a:ext uri="{FF2B5EF4-FFF2-40B4-BE49-F238E27FC236}">
                <a16:creationId xmlns:a16="http://schemas.microsoft.com/office/drawing/2014/main" id="{C6DCC3B8-F323-4D14-60EE-F18166CD155B}"/>
              </a:ext>
            </a:extLst>
          </p:cNvPr>
          <p:cNvSpPr txBox="1"/>
          <p:nvPr/>
        </p:nvSpPr>
        <p:spPr>
          <a:xfrm>
            <a:off x="1803205" y="5022909"/>
            <a:ext cx="2192234" cy="338554"/>
          </a:xfrm>
          <a:prstGeom prst="rect">
            <a:avLst/>
          </a:prstGeom>
          <a:noFill/>
        </p:spPr>
        <p:txBody>
          <a:bodyPr wrap="square" rtlCol="0">
            <a:spAutoFit/>
          </a:bodyPr>
          <a:lstStyle/>
          <a:p>
            <a:pPr algn="ctr"/>
            <a:r>
              <a:rPr lang="en-US" sz="1600" b="1">
                <a:solidFill>
                  <a:srgbClr val="00477F"/>
                </a:solidFill>
                <a:latin typeface="Times New Roman" panose="02020603050405020304" pitchFamily="18" charset="0"/>
                <a:cs typeface="Times New Roman" panose="02020603050405020304" pitchFamily="18" charset="0"/>
              </a:rPr>
              <a:t>S</a:t>
            </a:r>
            <a:r>
              <a:rPr lang="en-US" sz="1600" b="1" smtClean="0">
                <a:solidFill>
                  <a:srgbClr val="00477F"/>
                </a:solidFill>
                <a:latin typeface="Times New Roman" panose="02020603050405020304" pitchFamily="18" charset="0"/>
                <a:cs typeface="Times New Roman" panose="02020603050405020304" pitchFamily="18" charset="0"/>
              </a:rPr>
              <a:t>inh </a:t>
            </a:r>
            <a:r>
              <a:rPr lang="en-US" sz="1600" b="1" err="1">
                <a:solidFill>
                  <a:srgbClr val="00477F"/>
                </a:solidFill>
                <a:latin typeface="Times New Roman" panose="02020603050405020304" pitchFamily="18" charset="0"/>
                <a:cs typeface="Times New Roman" panose="02020603050405020304" pitchFamily="18" charset="0"/>
              </a:rPr>
              <a:t>viên</a:t>
            </a:r>
            <a:r>
              <a:rPr lang="en-US" sz="1600" b="1">
                <a:solidFill>
                  <a:srgbClr val="00477F"/>
                </a:solidFill>
                <a:latin typeface="Times New Roman" panose="02020603050405020304" pitchFamily="18" charset="0"/>
                <a:cs typeface="Times New Roman" panose="02020603050405020304" pitchFamily="18" charset="0"/>
              </a:rPr>
              <a:t>:</a:t>
            </a:r>
          </a:p>
        </p:txBody>
      </p:sp>
      <p:graphicFrame>
        <p:nvGraphicFramePr>
          <p:cNvPr id="14" name="Table 26">
            <a:extLst>
              <a:ext uri="{FF2B5EF4-FFF2-40B4-BE49-F238E27FC236}">
                <a16:creationId xmlns:a16="http://schemas.microsoft.com/office/drawing/2014/main" id="{7B354D74-DCD2-2ACB-8966-66B59D7B0BA7}"/>
              </a:ext>
            </a:extLst>
          </p:cNvPr>
          <p:cNvGraphicFramePr>
            <a:graphicFrameLocks noGrp="1"/>
          </p:cNvGraphicFramePr>
          <p:nvPr>
            <p:extLst>
              <p:ext uri="{D42A27DB-BD31-4B8C-83A1-F6EECF244321}">
                <p14:modId xmlns:p14="http://schemas.microsoft.com/office/powerpoint/2010/main" val="2648759032"/>
              </p:ext>
            </p:extLst>
          </p:nvPr>
        </p:nvGraphicFramePr>
        <p:xfrm>
          <a:off x="7725965" y="5421757"/>
          <a:ext cx="2454178" cy="824442"/>
        </p:xfrm>
        <a:graphic>
          <a:graphicData uri="http://schemas.openxmlformats.org/drawingml/2006/table">
            <a:tbl>
              <a:tblPr firstRow="1" bandRow="1">
                <a:tableStyleId>{2D5ABB26-0587-4C30-8999-92F81FD0307C}</a:tableStyleId>
              </a:tblPr>
              <a:tblGrid>
                <a:gridCol w="2454178">
                  <a:extLst>
                    <a:ext uri="{9D8B030D-6E8A-4147-A177-3AD203B41FA5}">
                      <a16:colId xmlns:a16="http://schemas.microsoft.com/office/drawing/2014/main" val="857192250"/>
                    </a:ext>
                  </a:extLst>
                </a:gridCol>
              </a:tblGrid>
              <a:tr h="4122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mtClean="0">
                          <a:solidFill>
                            <a:srgbClr val="00477F"/>
                          </a:solidFill>
                          <a:latin typeface="Times New Roman" panose="02020603050405020304" pitchFamily="18" charset="0"/>
                          <a:cs typeface="Times New Roman" panose="02020603050405020304" pitchFamily="18" charset="0"/>
                        </a:rPr>
                        <a:t>PGS.TS Trần</a:t>
                      </a:r>
                      <a:r>
                        <a:rPr lang="en-US" sz="1600" baseline="0" smtClean="0">
                          <a:solidFill>
                            <a:srgbClr val="00477F"/>
                          </a:solidFill>
                          <a:latin typeface="Times New Roman" panose="02020603050405020304" pitchFamily="18" charset="0"/>
                          <a:cs typeface="Times New Roman" panose="02020603050405020304" pitchFamily="18" charset="0"/>
                        </a:rPr>
                        <a:t> Văn Quảng</a:t>
                      </a:r>
                      <a:endParaRPr lang="en-US" sz="1600">
                        <a:solidFill>
                          <a:srgbClr val="00477F"/>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84773457"/>
                  </a:ext>
                </a:extLst>
              </a:tr>
              <a:tr h="4122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err="1">
                          <a:solidFill>
                            <a:srgbClr val="00477F"/>
                          </a:solidFill>
                          <a:latin typeface="Times New Roman" panose="02020603050405020304" pitchFamily="18" charset="0"/>
                          <a:cs typeface="Times New Roman" panose="02020603050405020304" pitchFamily="18" charset="0"/>
                        </a:rPr>
                        <a:t>ThS</a:t>
                      </a:r>
                      <a:r>
                        <a:rPr lang="en-US" sz="1600">
                          <a:solidFill>
                            <a:srgbClr val="00477F"/>
                          </a:solidFill>
                          <a:latin typeface="Times New Roman" panose="02020603050405020304" pitchFamily="18" charset="0"/>
                          <a:cs typeface="Times New Roman" panose="02020603050405020304" pitchFamily="18" charset="0"/>
                        </a:rPr>
                        <a:t>. Phan </a:t>
                      </a:r>
                      <a:r>
                        <a:rPr lang="en-US" sz="1600" err="1">
                          <a:solidFill>
                            <a:srgbClr val="00477F"/>
                          </a:solidFill>
                          <a:latin typeface="Times New Roman" panose="02020603050405020304" pitchFamily="18" charset="0"/>
                          <a:cs typeface="Times New Roman" panose="02020603050405020304" pitchFamily="18" charset="0"/>
                        </a:rPr>
                        <a:t>Hoàng</a:t>
                      </a:r>
                      <a:r>
                        <a:rPr lang="en-US" sz="1600">
                          <a:solidFill>
                            <a:srgbClr val="00477F"/>
                          </a:solidFill>
                          <a:latin typeface="Times New Roman" panose="02020603050405020304" pitchFamily="18" charset="0"/>
                          <a:cs typeface="Times New Roman" panose="02020603050405020304" pitchFamily="18" charset="0"/>
                        </a:rPr>
                        <a:t> Anh</a:t>
                      </a:r>
                    </a:p>
                  </a:txBody>
                  <a:tcPr/>
                </a:tc>
                <a:extLst>
                  <a:ext uri="{0D108BD9-81ED-4DB2-BD59-A6C34878D82A}">
                    <a16:rowId xmlns:a16="http://schemas.microsoft.com/office/drawing/2014/main" val="49705049"/>
                  </a:ext>
                </a:extLst>
              </a:tr>
            </a:tbl>
          </a:graphicData>
        </a:graphic>
      </p:graphicFrame>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761" y="136525"/>
            <a:ext cx="2334561" cy="1160206"/>
          </a:xfrm>
          <a:prstGeom prst="rect">
            <a:avLst/>
          </a:prstGeom>
        </p:spPr>
      </p:pic>
    </p:spTree>
    <p:extLst>
      <p:ext uri="{BB962C8B-B14F-4D97-AF65-F5344CB8AC3E}">
        <p14:creationId xmlns:p14="http://schemas.microsoft.com/office/powerpoint/2010/main" val="2399119768"/>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FA4E29-EF5A-C72D-A54C-D7D4EFAE13A7}"/>
              </a:ext>
            </a:extLst>
          </p:cNvPr>
          <p:cNvSpPr txBox="1"/>
          <p:nvPr/>
        </p:nvSpPr>
        <p:spPr>
          <a:xfrm>
            <a:off x="241828" y="1086660"/>
            <a:ext cx="6031972" cy="3139321"/>
          </a:xfrm>
          <a:prstGeom prst="rect">
            <a:avLst/>
          </a:prstGeom>
          <a:noFill/>
        </p:spPr>
        <p:txBody>
          <a:bodyPr wrap="square" lIns="91440" tIns="45720" rIns="91440" bIns="45720" rtlCol="0" anchor="t">
            <a:spAutoFit/>
          </a:bodyPr>
          <a:lstStyle/>
          <a:p>
            <a:pPr marL="285750" indent="-285750" algn="just">
              <a:buFont typeface="Calibri"/>
              <a:buChar char="-"/>
            </a:pPr>
            <a:r>
              <a:rPr lang="en-US" dirty="0" err="1">
                <a:solidFill>
                  <a:srgbClr val="00477F"/>
                </a:solidFill>
                <a:latin typeface="Times New Roman"/>
                <a:cs typeface="Times New Roman"/>
              </a:rPr>
              <a:t>Thực</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hiện</a:t>
            </a:r>
            <a:r>
              <a:rPr lang="en-US" dirty="0">
                <a:solidFill>
                  <a:srgbClr val="00477F"/>
                </a:solidFill>
                <a:latin typeface="Times New Roman"/>
                <a:cs typeface="Times New Roman"/>
              </a:rPr>
              <a:t> cắt </a:t>
            </a:r>
            <a:r>
              <a:rPr lang="en-US" dirty="0" err="1">
                <a:solidFill>
                  <a:srgbClr val="00477F"/>
                </a:solidFill>
                <a:latin typeface="Times New Roman"/>
                <a:cs typeface="Times New Roman"/>
              </a:rPr>
              <a:t>cận</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và</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phóng</a:t>
            </a:r>
            <a:r>
              <a:rPr lang="en-US" dirty="0">
                <a:solidFill>
                  <a:srgbClr val="00477F"/>
                </a:solidFill>
                <a:latin typeface="Times New Roman"/>
                <a:cs typeface="Times New Roman"/>
              </a:rPr>
              <a:t> to </a:t>
            </a:r>
            <a:r>
              <a:rPr lang="en-US" dirty="0" err="1">
                <a:solidFill>
                  <a:srgbClr val="00477F"/>
                </a:solidFill>
                <a:latin typeface="Times New Roman"/>
                <a:cs typeface="Times New Roman"/>
              </a:rPr>
              <a:t>phần</a:t>
            </a:r>
            <a:r>
              <a:rPr lang="en-US" dirty="0">
                <a:solidFill>
                  <a:srgbClr val="00477F"/>
                </a:solidFill>
                <a:latin typeface="Times New Roman"/>
                <a:cs typeface="Times New Roman"/>
              </a:rPr>
              <a:t> có giọt để </a:t>
            </a:r>
            <a:r>
              <a:rPr lang="en-US" dirty="0" err="1">
                <a:solidFill>
                  <a:srgbClr val="00477F"/>
                </a:solidFill>
                <a:latin typeface="Times New Roman"/>
                <a:cs typeface="Times New Roman"/>
              </a:rPr>
              <a:t>tập</a:t>
            </a:r>
            <a:r>
              <a:rPr lang="en-US" dirty="0">
                <a:solidFill>
                  <a:srgbClr val="00477F"/>
                </a:solidFill>
                <a:latin typeface="Times New Roman"/>
                <a:cs typeface="Times New Roman"/>
              </a:rPr>
              <a:t> trung </a:t>
            </a:r>
            <a:r>
              <a:rPr lang="en-US" dirty="0" err="1">
                <a:solidFill>
                  <a:srgbClr val="00477F"/>
                </a:solidFill>
                <a:latin typeface="Times New Roman"/>
                <a:cs typeface="Times New Roman"/>
              </a:rPr>
              <a:t>nhiều</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hơn</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vào</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đối</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tượng</a:t>
            </a:r>
            <a:r>
              <a:rPr lang="en-US" dirty="0">
                <a:solidFill>
                  <a:srgbClr val="00477F"/>
                </a:solidFill>
                <a:latin typeface="Times New Roman"/>
                <a:cs typeface="Times New Roman"/>
              </a:rPr>
              <a:t>.</a:t>
            </a:r>
          </a:p>
          <a:p>
            <a:pPr marL="285750" indent="-285750" algn="just">
              <a:buFont typeface="Calibri"/>
              <a:buChar char="-"/>
            </a:pPr>
            <a:endParaRPr lang="en-US" dirty="0">
              <a:solidFill>
                <a:srgbClr val="00477F"/>
              </a:solidFill>
              <a:latin typeface="Times New Roman" panose="02020603050405020304" pitchFamily="18" charset="0"/>
              <a:cs typeface="Times New Roman" panose="02020603050405020304" pitchFamily="18" charset="0"/>
            </a:endParaRPr>
          </a:p>
          <a:p>
            <a:pPr marL="285750" indent="-285750" algn="just">
              <a:buFont typeface="Calibri"/>
              <a:buChar char="-"/>
            </a:pPr>
            <a:r>
              <a:rPr lang="en-US" dirty="0" err="1">
                <a:solidFill>
                  <a:srgbClr val="00477F"/>
                </a:solidFill>
                <a:latin typeface="Times New Roman"/>
                <a:cs typeface="Times New Roman"/>
              </a:rPr>
              <a:t>Xử</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lý</a:t>
            </a:r>
            <a:r>
              <a:rPr lang="en-US" dirty="0">
                <a:solidFill>
                  <a:srgbClr val="00477F"/>
                </a:solidFill>
                <a:latin typeface="Times New Roman"/>
                <a:cs typeface="Times New Roman"/>
              </a:rPr>
              <a:t> ảnh được </a:t>
            </a:r>
            <a:r>
              <a:rPr lang="en-US" dirty="0" err="1">
                <a:solidFill>
                  <a:srgbClr val="00477F"/>
                </a:solidFill>
                <a:latin typeface="Times New Roman"/>
                <a:cs typeface="Times New Roman"/>
              </a:rPr>
              <a:t>sử</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dụng</a:t>
            </a:r>
            <a:r>
              <a:rPr lang="en-US" dirty="0">
                <a:solidFill>
                  <a:srgbClr val="00477F"/>
                </a:solidFill>
                <a:latin typeface="Times New Roman"/>
                <a:cs typeface="Times New Roman"/>
              </a:rPr>
              <a:t> để </a:t>
            </a:r>
            <a:r>
              <a:rPr lang="en-US" dirty="0" err="1">
                <a:solidFill>
                  <a:srgbClr val="00477F"/>
                </a:solidFill>
                <a:latin typeface="Times New Roman"/>
                <a:cs typeface="Times New Roman"/>
              </a:rPr>
              <a:t>tập</a:t>
            </a:r>
            <a:r>
              <a:rPr lang="en-US" dirty="0">
                <a:solidFill>
                  <a:srgbClr val="00477F"/>
                </a:solidFill>
                <a:latin typeface="Times New Roman"/>
                <a:cs typeface="Times New Roman"/>
              </a:rPr>
              <a:t> trung </a:t>
            </a:r>
            <a:r>
              <a:rPr lang="en-US" dirty="0" err="1">
                <a:solidFill>
                  <a:srgbClr val="00477F"/>
                </a:solidFill>
                <a:latin typeface="Times New Roman"/>
                <a:cs typeface="Times New Roman"/>
              </a:rPr>
              <a:t>vào</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phần</a:t>
            </a:r>
            <a:r>
              <a:rPr lang="en-US" dirty="0">
                <a:solidFill>
                  <a:srgbClr val="00477F"/>
                </a:solidFill>
                <a:latin typeface="Times New Roman"/>
                <a:cs typeface="Times New Roman"/>
              </a:rPr>
              <a:t> có </a:t>
            </a:r>
            <a:r>
              <a:rPr lang="en-US" dirty="0" err="1">
                <a:solidFill>
                  <a:srgbClr val="00477F"/>
                </a:solidFill>
                <a:latin typeface="Times New Roman"/>
                <a:cs typeface="Times New Roman"/>
              </a:rPr>
              <a:t>các</a:t>
            </a:r>
            <a:r>
              <a:rPr lang="en-US" dirty="0">
                <a:solidFill>
                  <a:srgbClr val="00477F"/>
                </a:solidFill>
                <a:latin typeface="Times New Roman"/>
                <a:cs typeface="Times New Roman"/>
              </a:rPr>
              <a:t> giọt, </a:t>
            </a:r>
            <a:r>
              <a:rPr lang="en-US" dirty="0" err="1">
                <a:solidFill>
                  <a:srgbClr val="00477F"/>
                </a:solidFill>
                <a:latin typeface="Times New Roman"/>
                <a:cs typeface="Times New Roman"/>
              </a:rPr>
              <a:t>tạo</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tập</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dữ</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liệu</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cho</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bước</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huấn</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luyện</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tiếp</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theo.</a:t>
            </a:r>
            <a:endParaRPr lang="en-US" dirty="0">
              <a:solidFill>
                <a:srgbClr val="00477F"/>
              </a:solidFill>
              <a:latin typeface="Times New Roman" panose="02020603050405020304" pitchFamily="18" charset="0"/>
              <a:cs typeface="Times New Roman" panose="02020603050405020304" pitchFamily="18" charset="0"/>
            </a:endParaRPr>
          </a:p>
          <a:p>
            <a:pPr marL="285750" indent="-285750" algn="just">
              <a:buFont typeface="Calibri"/>
              <a:buChar char="-"/>
            </a:pPr>
            <a:endParaRPr lang="en-US" dirty="0">
              <a:solidFill>
                <a:srgbClr val="00477F"/>
              </a:solidFill>
              <a:latin typeface="Times New Roman" panose="02020603050405020304" pitchFamily="18" charset="0"/>
              <a:cs typeface="Times New Roman" panose="02020603050405020304" pitchFamily="18" charset="0"/>
            </a:endParaRPr>
          </a:p>
          <a:p>
            <a:pPr marL="285750" indent="-285750" algn="just">
              <a:buFont typeface="Calibri"/>
              <a:buChar char="-"/>
            </a:pPr>
            <a:r>
              <a:rPr lang="en-US" dirty="0" err="1">
                <a:solidFill>
                  <a:srgbClr val="00477F"/>
                </a:solidFill>
                <a:latin typeface="Times New Roman"/>
                <a:cs typeface="Times New Roman"/>
              </a:rPr>
              <a:t>Các</a:t>
            </a:r>
            <a:r>
              <a:rPr lang="en-US" dirty="0">
                <a:solidFill>
                  <a:srgbClr val="00477F"/>
                </a:solidFill>
                <a:latin typeface="Times New Roman"/>
                <a:cs typeface="Times New Roman"/>
              </a:rPr>
              <a:t> ảnh được </a:t>
            </a:r>
            <a:r>
              <a:rPr lang="en-US" dirty="0" err="1">
                <a:solidFill>
                  <a:srgbClr val="00477F"/>
                </a:solidFill>
                <a:latin typeface="Times New Roman"/>
                <a:cs typeface="Times New Roman"/>
              </a:rPr>
              <a:t>chuẩn</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hóa</a:t>
            </a:r>
            <a:r>
              <a:rPr lang="en-US" dirty="0">
                <a:solidFill>
                  <a:srgbClr val="00477F"/>
                </a:solidFill>
                <a:latin typeface="Times New Roman"/>
                <a:cs typeface="Times New Roman"/>
              </a:rPr>
              <a:t> về một </a:t>
            </a:r>
            <a:r>
              <a:rPr lang="en-US" dirty="0" err="1">
                <a:solidFill>
                  <a:srgbClr val="00477F"/>
                </a:solidFill>
                <a:latin typeface="Times New Roman"/>
                <a:cs typeface="Times New Roman"/>
              </a:rPr>
              <a:t>kích</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thước</a:t>
            </a:r>
            <a:r>
              <a:rPr lang="en-US" dirty="0">
                <a:solidFill>
                  <a:srgbClr val="00477F"/>
                </a:solidFill>
                <a:latin typeface="Times New Roman"/>
                <a:cs typeface="Times New Roman"/>
              </a:rPr>
              <a:t> để </a:t>
            </a:r>
            <a:r>
              <a:rPr lang="en-US" dirty="0" err="1">
                <a:solidFill>
                  <a:srgbClr val="00477F"/>
                </a:solidFill>
                <a:latin typeface="Times New Roman"/>
                <a:cs typeface="Times New Roman"/>
              </a:rPr>
              <a:t>thuận</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tiện</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cho</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việc</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huấn</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luyện</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và</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kiểm</a:t>
            </a:r>
            <a:r>
              <a:rPr lang="en-US" dirty="0">
                <a:solidFill>
                  <a:srgbClr val="00477F"/>
                </a:solidFill>
                <a:latin typeface="Times New Roman"/>
                <a:cs typeface="Times New Roman"/>
              </a:rPr>
              <a:t> </a:t>
            </a:r>
            <a:r>
              <a:rPr lang="en-US" dirty="0" err="1">
                <a:solidFill>
                  <a:srgbClr val="00477F"/>
                </a:solidFill>
                <a:latin typeface="Times New Roman"/>
                <a:cs typeface="Times New Roman"/>
              </a:rPr>
              <a:t>tra</a:t>
            </a:r>
            <a:r>
              <a:rPr lang="en-US" dirty="0">
                <a:solidFill>
                  <a:srgbClr val="00477F"/>
                </a:solidFill>
                <a:latin typeface="Times New Roman"/>
                <a:cs typeface="Times New Roman"/>
              </a:rPr>
              <a:t>.</a:t>
            </a:r>
            <a:endParaRPr lang="en-US" dirty="0">
              <a:solidFill>
                <a:srgbClr val="00477F"/>
              </a:solidFill>
              <a:latin typeface="Times New Roman" panose="02020603050405020304" pitchFamily="18" charset="0"/>
              <a:cs typeface="Times New Roman" panose="02020603050405020304" pitchFamily="18" charset="0"/>
            </a:endParaRPr>
          </a:p>
          <a:p>
            <a:pPr marL="285750" indent="-285750" algn="just">
              <a:buFont typeface="Calibri"/>
              <a:buChar char="-"/>
            </a:pPr>
            <a:endParaRPr lang="en-US" dirty="0">
              <a:solidFill>
                <a:srgbClr val="00477F"/>
              </a:solidFill>
              <a:latin typeface="Times New Roman" panose="02020603050405020304" pitchFamily="18" charset="0"/>
              <a:cs typeface="Times New Roman" panose="02020603050405020304" pitchFamily="18" charset="0"/>
            </a:endParaRPr>
          </a:p>
          <a:p>
            <a:pPr marL="285750" indent="-285750" algn="just">
              <a:buFont typeface="Calibri"/>
              <a:buChar char="-"/>
            </a:pPr>
            <a:endParaRPr lang="en-US" dirty="0">
              <a:solidFill>
                <a:srgbClr val="00477F"/>
              </a:solidFill>
              <a:latin typeface="Times New Roman" panose="02020603050405020304" pitchFamily="18" charset="0"/>
              <a:cs typeface="Times New Roman" panose="02020603050405020304" pitchFamily="18" charset="0"/>
            </a:endParaRPr>
          </a:p>
          <a:p>
            <a:pPr marL="285750" indent="-285750">
              <a:buFont typeface="Calibri"/>
              <a:buChar char="-"/>
            </a:pPr>
            <a:endParaRPr lang="en-US" dirty="0">
              <a:solidFill>
                <a:srgbClr val="00477F"/>
              </a:solidFill>
              <a:latin typeface="Times New Roman" panose="02020603050405020304" pitchFamily="18" charset="0"/>
              <a:cs typeface="Times New Roman" panose="02020603050405020304" pitchFamily="18" charset="0"/>
            </a:endParaRPr>
          </a:p>
        </p:txBody>
      </p:sp>
      <p:pic>
        <p:nvPicPr>
          <p:cNvPr id="3" name="Picture 5" descr="Diagram&#10;&#10;Description automatically generated">
            <a:extLst>
              <a:ext uri="{FF2B5EF4-FFF2-40B4-BE49-F238E27FC236}">
                <a16:creationId xmlns:a16="http://schemas.microsoft.com/office/drawing/2014/main" id="{791791D9-7884-B9D4-26B2-784AA3891996}"/>
              </a:ext>
            </a:extLst>
          </p:cNvPr>
          <p:cNvPicPr>
            <a:picLocks noChangeAspect="1"/>
          </p:cNvPicPr>
          <p:nvPr/>
        </p:nvPicPr>
        <p:blipFill>
          <a:blip r:embed="rId3"/>
          <a:stretch>
            <a:fillRect/>
          </a:stretch>
        </p:blipFill>
        <p:spPr>
          <a:xfrm>
            <a:off x="6273800" y="366294"/>
            <a:ext cx="5740400" cy="5973012"/>
          </a:xfrm>
          <a:prstGeom prst="rect">
            <a:avLst/>
          </a:prstGeom>
        </p:spPr>
      </p:pic>
      <p:sp>
        <p:nvSpPr>
          <p:cNvPr id="6" name="TextBox 5">
            <a:extLst>
              <a:ext uri="{FF2B5EF4-FFF2-40B4-BE49-F238E27FC236}">
                <a16:creationId xmlns:a16="http://schemas.microsoft.com/office/drawing/2014/main" id="{F50BECAA-4E66-6BFA-4A9E-F4205D72B515}"/>
              </a:ext>
            </a:extLst>
          </p:cNvPr>
          <p:cNvSpPr txBox="1"/>
          <p:nvPr/>
        </p:nvSpPr>
        <p:spPr>
          <a:xfrm>
            <a:off x="8446288" y="6307040"/>
            <a:ext cx="6031972" cy="369332"/>
          </a:xfrm>
          <a:prstGeom prst="rect">
            <a:avLst/>
          </a:prstGeom>
          <a:noFill/>
        </p:spPr>
        <p:txBody>
          <a:bodyPr wrap="square" lIns="91440" tIns="45720" rIns="91440" bIns="45720" rtlCol="0" anchor="t">
            <a:spAutoFit/>
          </a:bodyPr>
          <a:lstStyle/>
          <a:p>
            <a:pPr algn="just"/>
            <a:r>
              <a:rPr lang="en-US" dirty="0">
                <a:solidFill>
                  <a:srgbClr val="00477F"/>
                </a:solidFill>
                <a:latin typeface="Times New Roman"/>
                <a:cs typeface="Times New Roman"/>
              </a:rPr>
              <a:t>Quy </a:t>
            </a:r>
            <a:r>
              <a:rPr lang="en-US" dirty="0" err="1">
                <a:solidFill>
                  <a:srgbClr val="00477F"/>
                </a:solidFill>
                <a:latin typeface="Times New Roman"/>
                <a:cs typeface="Times New Roman"/>
              </a:rPr>
              <a:t>trình</a:t>
            </a:r>
            <a:r>
              <a:rPr lang="en-US" dirty="0">
                <a:solidFill>
                  <a:srgbClr val="00477F"/>
                </a:solidFill>
                <a:latin typeface="Times New Roman"/>
                <a:cs typeface="Times New Roman"/>
              </a:rPr>
              <a:t> lấy </a:t>
            </a:r>
            <a:r>
              <a:rPr lang="en-US" dirty="0" err="1">
                <a:solidFill>
                  <a:srgbClr val="00477F"/>
                </a:solidFill>
                <a:latin typeface="Times New Roman"/>
                <a:cs typeface="Times New Roman"/>
              </a:rPr>
              <a:t>mẫu</a:t>
            </a:r>
            <a:r>
              <a:rPr lang="en-US" dirty="0">
                <a:solidFill>
                  <a:srgbClr val="00477F"/>
                </a:solidFill>
                <a:latin typeface="Times New Roman"/>
                <a:cs typeface="Times New Roman"/>
              </a:rPr>
              <a:t> ảnh </a:t>
            </a:r>
            <a:r>
              <a:rPr lang="en-US" dirty="0" err="1">
                <a:solidFill>
                  <a:srgbClr val="00477F"/>
                </a:solidFill>
                <a:latin typeface="Times New Roman"/>
                <a:cs typeface="Times New Roman"/>
              </a:rPr>
              <a:t>các</a:t>
            </a:r>
            <a:r>
              <a:rPr lang="en-US" dirty="0">
                <a:solidFill>
                  <a:srgbClr val="00477F"/>
                </a:solidFill>
                <a:latin typeface="Times New Roman"/>
                <a:cs typeface="Times New Roman"/>
              </a:rPr>
              <a:t> giọt</a:t>
            </a:r>
            <a:endParaRPr lang="en-US" dirty="0">
              <a:solidFill>
                <a:srgbClr val="00477F"/>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D9D616FA-58B3-F69D-43D0-17B9ABE13390}"/>
              </a:ext>
            </a:extLst>
          </p:cNvPr>
          <p:cNvSpPr txBox="1"/>
          <p:nvPr/>
        </p:nvSpPr>
        <p:spPr>
          <a:xfrm>
            <a:off x="241828" y="159741"/>
            <a:ext cx="5785457" cy="661207"/>
          </a:xfrm>
          <a:prstGeom prst="rect">
            <a:avLst/>
          </a:prstGeom>
          <a:noFill/>
        </p:spPr>
        <p:txBody>
          <a:bodyPr wrap="square">
            <a:spAutoFit/>
          </a:bodyPr>
          <a:lstStyle/>
          <a:p>
            <a:pPr>
              <a:lnSpc>
                <a:spcPct val="150000"/>
              </a:lnSpc>
            </a:pPr>
            <a:r>
              <a:rPr lang="en-US" sz="2800" b="1" smtClean="0">
                <a:solidFill>
                  <a:srgbClr val="00477F"/>
                </a:solidFill>
                <a:latin typeface="Times New Roman" panose="02020603050405020304" pitchFamily="18" charset="0"/>
                <a:cs typeface="Times New Roman" panose="02020603050405020304" pitchFamily="18" charset="0"/>
              </a:rPr>
              <a:t>Thu thập dữ liệu</a:t>
            </a:r>
            <a:endParaRPr lang="en-US" sz="2800" b="1" dirty="0">
              <a:solidFill>
                <a:srgbClr val="00477F"/>
              </a:solidFill>
              <a:latin typeface="Times New Roman" panose="02020603050405020304" pitchFamily="18" charset="0"/>
              <a:cs typeface="Times New Roman" panose="02020603050405020304" pitchFamily="18" charset="0"/>
            </a:endParaRPr>
          </a:p>
        </p:txBody>
      </p:sp>
      <p:sp>
        <p:nvSpPr>
          <p:cNvPr id="4" name="Slide Number Placeholder 1">
            <a:extLst>
              <a:ext uri="{FF2B5EF4-FFF2-40B4-BE49-F238E27FC236}">
                <a16:creationId xmlns:a16="http://schemas.microsoft.com/office/drawing/2014/main" id="{21B03C6F-5F49-39F4-D60E-7942FC127E35}"/>
              </a:ext>
            </a:extLst>
          </p:cNvPr>
          <p:cNvSpPr>
            <a:spLocks noGrp="1"/>
          </p:cNvSpPr>
          <p:nvPr>
            <p:ph type="sldNum" sz="quarter" idx="12"/>
          </p:nvPr>
        </p:nvSpPr>
        <p:spPr>
          <a:xfrm>
            <a:off x="11595798" y="6427599"/>
            <a:ext cx="464057" cy="338554"/>
          </a:xfrm>
        </p:spPr>
        <p:txBody>
          <a:bodyPr/>
          <a:lstStyle/>
          <a:p>
            <a:fld id="{8F69E1E1-6A59-4D6D-8B97-9E252ADAF17E}" type="slidenum">
              <a:rPr lang="en-US" sz="2000" b="1" smtClean="0">
                <a:latin typeface="Times New Roman" panose="02020603050405020304" pitchFamily="18" charset="0"/>
                <a:cs typeface="Times New Roman" panose="02020603050405020304" pitchFamily="18" charset="0"/>
              </a:rPr>
              <a:t>10</a:t>
            </a:fld>
            <a:endParaRPr lang="en-US" b="1" dirty="0">
              <a:latin typeface="Times New Roman" panose="02020603050405020304" pitchFamily="18" charset="0"/>
              <a:cs typeface="Times New Roman" panose="02020603050405020304" pitchFamily="18" charset="0"/>
            </a:endParaRPr>
          </a:p>
        </p:txBody>
      </p:sp>
      <p:grpSp>
        <p:nvGrpSpPr>
          <p:cNvPr id="5" name="Group 4"/>
          <p:cNvGrpSpPr/>
          <p:nvPr/>
        </p:nvGrpSpPr>
        <p:grpSpPr>
          <a:xfrm>
            <a:off x="288128" y="3755248"/>
            <a:ext cx="6124248" cy="2202078"/>
            <a:chOff x="241828" y="3927968"/>
            <a:chExt cx="6124248" cy="2202078"/>
          </a:xfrm>
        </p:grpSpPr>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0218" y="3927968"/>
              <a:ext cx="1985858" cy="220207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828" y="3927970"/>
              <a:ext cx="1983947" cy="2202076"/>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19421" y="3927968"/>
              <a:ext cx="1983947" cy="2202076"/>
            </a:xfrm>
            <a:prstGeom prst="rect">
              <a:avLst/>
            </a:prstGeom>
          </p:spPr>
        </p:pic>
        <p:sp>
          <p:nvSpPr>
            <p:cNvPr id="12" name="Rectangle 11"/>
            <p:cNvSpPr/>
            <p:nvPr/>
          </p:nvSpPr>
          <p:spPr>
            <a:xfrm>
              <a:off x="3011909" y="5119543"/>
              <a:ext cx="213485" cy="24257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3155583" y="4749857"/>
              <a:ext cx="155812" cy="353018"/>
            </a:xfrm>
            <a:prstGeom prst="straightConnector1">
              <a:avLst/>
            </a:prstGeom>
            <a:ln w="2222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014151" y="4864896"/>
              <a:ext cx="109576" cy="128307"/>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483111" y="5038722"/>
              <a:ext cx="109576" cy="128307"/>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56278" y="4466429"/>
              <a:ext cx="877666" cy="272157"/>
            </a:xfrm>
            <a:prstGeom prst="rect">
              <a:avLst/>
            </a:prstGeom>
            <a:noFill/>
          </p:spPr>
          <p:txBody>
            <a:bodyPr wrap="square" rtlCol="0">
              <a:spAutoFit/>
            </a:bodyPr>
            <a:lstStyle/>
            <a:p>
              <a:r>
                <a:rPr lang="en-US" sz="140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Normally</a:t>
              </a:r>
              <a:endParaRPr lang="en-US" sz="1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8" name="Rectangle 17"/>
            <p:cNvSpPr/>
            <p:nvPr/>
          </p:nvSpPr>
          <p:spPr>
            <a:xfrm>
              <a:off x="922020" y="4511541"/>
              <a:ext cx="734060" cy="23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1123727" y="4743445"/>
              <a:ext cx="176798" cy="121451"/>
            </a:xfrm>
            <a:prstGeom prst="straightConnector1">
              <a:avLst/>
            </a:prstGeom>
            <a:ln w="2222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295111" y="4743445"/>
              <a:ext cx="225942" cy="285560"/>
            </a:xfrm>
            <a:prstGeom prst="straightConnector1">
              <a:avLst/>
            </a:prstGeom>
            <a:ln w="2222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837157" y="4757676"/>
              <a:ext cx="112307" cy="12603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4961606" y="4743445"/>
              <a:ext cx="444799" cy="77247"/>
            </a:xfrm>
            <a:prstGeom prst="straightConnector1">
              <a:avLst/>
            </a:prstGeom>
            <a:ln w="2222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807163" y="4466429"/>
              <a:ext cx="1085734" cy="307777"/>
            </a:xfrm>
            <a:prstGeom prst="rect">
              <a:avLst/>
            </a:prstGeom>
            <a:noFill/>
          </p:spPr>
          <p:txBody>
            <a:bodyPr wrap="square" rtlCol="0">
              <a:spAutoFit/>
            </a:bodyPr>
            <a:lstStyle/>
            <a:p>
              <a:r>
                <a:rPr lang="en-US" sz="140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Overlapping</a:t>
              </a:r>
              <a:endParaRPr lang="en-US" sz="1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1" name="Rectangle 30"/>
            <p:cNvSpPr/>
            <p:nvPr/>
          </p:nvSpPr>
          <p:spPr>
            <a:xfrm>
              <a:off x="2867458" y="4511541"/>
              <a:ext cx="942281" cy="23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961606" y="4466429"/>
              <a:ext cx="1085734" cy="307777"/>
            </a:xfrm>
            <a:prstGeom prst="rect">
              <a:avLst/>
            </a:prstGeom>
            <a:noFill/>
          </p:spPr>
          <p:txBody>
            <a:bodyPr wrap="square" rtlCol="0">
              <a:spAutoFit/>
            </a:bodyPr>
            <a:lstStyle/>
            <a:p>
              <a:r>
                <a:rPr lang="en-US" sz="140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Edge Drift</a:t>
              </a:r>
              <a:endParaRPr lang="en-US" sz="1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3" name="Rectangle 32"/>
            <p:cNvSpPr/>
            <p:nvPr/>
          </p:nvSpPr>
          <p:spPr>
            <a:xfrm>
              <a:off x="5036820" y="4511541"/>
              <a:ext cx="811039" cy="23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ounded Rectangle 34"/>
          <p:cNvSpPr/>
          <p:nvPr/>
        </p:nvSpPr>
        <p:spPr>
          <a:xfrm>
            <a:off x="241828" y="3670105"/>
            <a:ext cx="6231866" cy="2387600"/>
          </a:xfrm>
          <a:prstGeom prst="roundRect">
            <a:avLst>
              <a:gd name="adj" fmla="val 5603"/>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441290" y="3806190"/>
            <a:ext cx="75108" cy="2112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p:cNvSpPr/>
          <p:nvPr/>
        </p:nvSpPr>
        <p:spPr>
          <a:xfrm>
            <a:off x="6482924" y="4845230"/>
            <a:ext cx="56754" cy="742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endCxn id="44" idx="0"/>
          </p:cNvCxnSpPr>
          <p:nvPr/>
        </p:nvCxnSpPr>
        <p:spPr>
          <a:xfrm flipH="1" flipV="1">
            <a:off x="6478844" y="3806190"/>
            <a:ext cx="156438" cy="759676"/>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6482924" y="5285740"/>
            <a:ext cx="152358" cy="633095"/>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50BECAA-4E66-6BFA-4A9E-F4205D72B515}"/>
              </a:ext>
            </a:extLst>
          </p:cNvPr>
          <p:cNvSpPr txBox="1"/>
          <p:nvPr/>
        </p:nvSpPr>
        <p:spPr>
          <a:xfrm>
            <a:off x="1049763" y="6433462"/>
            <a:ext cx="4282463" cy="369332"/>
          </a:xfrm>
          <a:prstGeom prst="rect">
            <a:avLst/>
          </a:prstGeom>
          <a:noFill/>
        </p:spPr>
        <p:txBody>
          <a:bodyPr wrap="square" lIns="91440" tIns="45720" rIns="91440" bIns="45720" rtlCol="0" anchor="t">
            <a:spAutoFit/>
          </a:bodyPr>
          <a:lstStyle/>
          <a:p>
            <a:pPr algn="just"/>
            <a:r>
              <a:rPr lang="en-US" smtClean="0">
                <a:solidFill>
                  <a:srgbClr val="00477F"/>
                </a:solidFill>
                <a:latin typeface="Times New Roman"/>
                <a:cs typeface="Times New Roman"/>
              </a:rPr>
              <a:t>Các loại dữ liệu chính sau quá trình thu thập</a:t>
            </a:r>
            <a:endParaRPr lang="en-US" dirty="0">
              <a:solidFill>
                <a:srgbClr val="00477F"/>
              </a:solidFill>
              <a:latin typeface="Times New Roman" panose="02020603050405020304" pitchFamily="18" charset="0"/>
              <a:cs typeface="Times New Roman" panose="02020603050405020304" pitchFamily="18" charset="0"/>
            </a:endParaRPr>
          </a:p>
        </p:txBody>
      </p:sp>
      <p:sp>
        <p:nvSpPr>
          <p:cNvPr id="7" name="Left Brace 6"/>
          <p:cNvSpPr/>
          <p:nvPr/>
        </p:nvSpPr>
        <p:spPr>
          <a:xfrm rot="16200000">
            <a:off x="4303684" y="5160634"/>
            <a:ext cx="221960" cy="1794141"/>
          </a:xfrm>
          <a:prstGeom prst="leftBrace">
            <a:avLst>
              <a:gd name="adj1" fmla="val 39788"/>
              <a:gd name="adj2" fmla="val 49860"/>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F50BECAA-4E66-6BFA-4A9E-F4205D72B515}"/>
              </a:ext>
            </a:extLst>
          </p:cNvPr>
          <p:cNvSpPr txBox="1"/>
          <p:nvPr/>
        </p:nvSpPr>
        <p:spPr>
          <a:xfrm>
            <a:off x="3978823" y="6142848"/>
            <a:ext cx="905641" cy="369332"/>
          </a:xfrm>
          <a:prstGeom prst="rect">
            <a:avLst/>
          </a:prstGeom>
          <a:noFill/>
        </p:spPr>
        <p:txBody>
          <a:bodyPr wrap="square" lIns="91440" tIns="45720" rIns="91440" bIns="45720" rtlCol="0" anchor="t">
            <a:spAutoFit/>
          </a:bodyPr>
          <a:lstStyle/>
          <a:p>
            <a:pPr algn="just"/>
            <a:r>
              <a:rPr lang="en-US" i="1" smtClean="0">
                <a:solidFill>
                  <a:srgbClr val="FF0000"/>
                </a:solidFill>
                <a:latin typeface="Times New Roman"/>
                <a:cs typeface="Times New Roman"/>
              </a:rPr>
              <a:t>Special</a:t>
            </a:r>
            <a:endParaRPr lang="en-US" i="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05873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3C2008-D2FC-1F2A-F26E-640B86EB8F48}"/>
              </a:ext>
            </a:extLst>
          </p:cNvPr>
          <p:cNvSpPr txBox="1"/>
          <p:nvPr/>
        </p:nvSpPr>
        <p:spPr>
          <a:xfrm>
            <a:off x="289394" y="648792"/>
            <a:ext cx="5854172" cy="461665"/>
          </a:xfrm>
          <a:prstGeom prst="rect">
            <a:avLst/>
          </a:prstGeom>
          <a:noFill/>
        </p:spPr>
        <p:txBody>
          <a:bodyPr wrap="square" rtlCol="0">
            <a:spAutoFit/>
          </a:bodyPr>
          <a:lstStyle/>
          <a:p>
            <a:r>
              <a:rPr lang="en-US" sz="2400" smtClean="0">
                <a:solidFill>
                  <a:srgbClr val="00477F"/>
                </a:solidFill>
                <a:latin typeface="Times New Roman" panose="02020603050405020304" pitchFamily="18" charset="0"/>
                <a:cs typeface="Times New Roman" panose="02020603050405020304" pitchFamily="18" charset="0"/>
              </a:rPr>
              <a:t>Xây dựng thuật toán đếm số lượng hạt:</a:t>
            </a:r>
            <a:endParaRPr lang="en-US" sz="2400">
              <a:solidFill>
                <a:srgbClr val="00477F"/>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6FA4E29-EF5A-C72D-A54C-D7D4EFAE13A7}"/>
              </a:ext>
            </a:extLst>
          </p:cNvPr>
          <p:cNvSpPr txBox="1"/>
          <p:nvPr/>
        </p:nvSpPr>
        <p:spPr>
          <a:xfrm>
            <a:off x="289394" y="1127373"/>
            <a:ext cx="5485903" cy="2862322"/>
          </a:xfrm>
          <a:prstGeom prst="rect">
            <a:avLst/>
          </a:prstGeom>
          <a:noFill/>
        </p:spPr>
        <p:txBody>
          <a:bodyPr wrap="square" lIns="91440" tIns="45720" rIns="91440" bIns="45720" rtlCol="0" anchor="t">
            <a:spAutoFit/>
          </a:bodyPr>
          <a:lstStyle/>
          <a:p>
            <a:pPr marL="285750" indent="-285750" algn="just">
              <a:buFont typeface="Calibri"/>
              <a:buChar char="-"/>
            </a:pPr>
            <a:r>
              <a:rPr lang="en-US" smtClean="0">
                <a:solidFill>
                  <a:srgbClr val="00477F"/>
                </a:solidFill>
                <a:latin typeface="Times New Roman"/>
                <a:cs typeface="Times New Roman"/>
              </a:rPr>
              <a:t>Sử dụng bộ ba mô hình YOLO với ưu thế nhận diện nhanh các đối tượng với mật độ cao.</a:t>
            </a:r>
          </a:p>
          <a:p>
            <a:pPr marL="285750" indent="-285750" algn="just">
              <a:buFont typeface="Calibri"/>
              <a:buChar char="-"/>
            </a:pPr>
            <a:endParaRPr lang="en-US">
              <a:solidFill>
                <a:srgbClr val="00477F"/>
              </a:solidFill>
              <a:latin typeface="Times New Roman" panose="02020603050405020304" pitchFamily="18" charset="0"/>
              <a:cs typeface="Times New Roman" panose="02020603050405020304" pitchFamily="18" charset="0"/>
            </a:endParaRPr>
          </a:p>
          <a:p>
            <a:pPr marL="285750" indent="-285750" algn="just">
              <a:buFont typeface="Calibri"/>
              <a:buChar char="-"/>
            </a:pPr>
            <a:r>
              <a:rPr lang="en-US" smtClean="0">
                <a:solidFill>
                  <a:srgbClr val="00477F"/>
                </a:solidFill>
                <a:latin typeface="Times New Roman" panose="02020603050405020304" pitchFamily="18" charset="0"/>
                <a:cs typeface="Times New Roman" panose="02020603050405020304" pitchFamily="18" charset="0"/>
              </a:rPr>
              <a:t>Tính </a:t>
            </a:r>
            <a:r>
              <a:rPr lang="en-US">
                <a:solidFill>
                  <a:srgbClr val="00477F"/>
                </a:solidFill>
                <a:latin typeface="Times New Roman" panose="02020603050405020304" pitchFamily="18" charset="0"/>
                <a:cs typeface="Times New Roman" panose="02020603050405020304" pitchFamily="18" charset="0"/>
              </a:rPr>
              <a:t>số </a:t>
            </a:r>
            <a:r>
              <a:rPr lang="en-US" err="1">
                <a:solidFill>
                  <a:srgbClr val="00477F"/>
                </a:solidFill>
                <a:latin typeface="Times New Roman" panose="02020603050405020304" pitchFamily="18" charset="0"/>
                <a:cs typeface="Times New Roman" panose="02020603050405020304" pitchFamily="18" charset="0"/>
              </a:rPr>
              <a:t>lượng</a:t>
            </a:r>
            <a:r>
              <a:rPr lang="en-US">
                <a:solidFill>
                  <a:srgbClr val="00477F"/>
                </a:solidFill>
                <a:latin typeface="Times New Roman" panose="02020603050405020304" pitchFamily="18" charset="0"/>
                <a:cs typeface="Times New Roman" panose="02020603050405020304" pitchFamily="18" charset="0"/>
              </a:rPr>
              <a:t> hạt mà </a:t>
            </a:r>
            <a:r>
              <a:rPr lang="en-US" err="1">
                <a:solidFill>
                  <a:srgbClr val="00477F"/>
                </a:solidFill>
                <a:latin typeface="Times New Roman" panose="02020603050405020304" pitchFamily="18" charset="0"/>
                <a:cs typeface="Times New Roman" panose="02020603050405020304" pitchFamily="18" charset="0"/>
              </a:rPr>
              <a:t>mô</a:t>
            </a:r>
            <a:r>
              <a:rPr lang="en-US">
                <a:solidFill>
                  <a:srgbClr val="00477F"/>
                </a:solidFill>
                <a:latin typeface="Times New Roman" panose="02020603050405020304" pitchFamily="18" charset="0"/>
                <a:cs typeface="Times New Roman" panose="02020603050405020304" pitchFamily="18" charset="0"/>
              </a:rPr>
              <a:t> hình </a:t>
            </a:r>
            <a:r>
              <a:rPr lang="en-US" err="1">
                <a:solidFill>
                  <a:srgbClr val="00477F"/>
                </a:solidFill>
                <a:latin typeface="Times New Roman" panose="02020603050405020304" pitchFamily="18" charset="0"/>
                <a:cs typeface="Times New Roman" panose="02020603050405020304" pitchFamily="18" charset="0"/>
              </a:rPr>
              <a:t>phát</a:t>
            </a:r>
            <a:r>
              <a:rPr lang="en-US">
                <a:solidFill>
                  <a:srgbClr val="00477F"/>
                </a:solidFill>
                <a:latin typeface="Times New Roman" panose="02020603050405020304" pitchFamily="18" charset="0"/>
                <a:cs typeface="Times New Roman" panose="02020603050405020304" pitchFamily="18" charset="0"/>
              </a:rPr>
              <a:t> </a:t>
            </a:r>
            <a:r>
              <a:rPr lang="en-US" err="1">
                <a:solidFill>
                  <a:srgbClr val="00477F"/>
                </a:solidFill>
                <a:latin typeface="Times New Roman" panose="02020603050405020304" pitchFamily="18" charset="0"/>
                <a:cs typeface="Times New Roman" panose="02020603050405020304" pitchFamily="18" charset="0"/>
              </a:rPr>
              <a:t>hiện</a:t>
            </a:r>
            <a:r>
              <a:rPr lang="en-US">
                <a:solidFill>
                  <a:srgbClr val="00477F"/>
                </a:solidFill>
                <a:latin typeface="Times New Roman" panose="02020603050405020304" pitchFamily="18" charset="0"/>
                <a:cs typeface="Times New Roman" panose="02020603050405020304" pitchFamily="18" charset="0"/>
              </a:rPr>
              <a:t> được </a:t>
            </a:r>
            <a:r>
              <a:rPr lang="en-US" err="1">
                <a:solidFill>
                  <a:srgbClr val="00477F"/>
                </a:solidFill>
                <a:latin typeface="Times New Roman" panose="02020603050405020304" pitchFamily="18" charset="0"/>
                <a:cs typeface="Times New Roman" panose="02020603050405020304" pitchFamily="18" charset="0"/>
              </a:rPr>
              <a:t>khi</a:t>
            </a:r>
            <a:r>
              <a:rPr lang="en-US">
                <a:solidFill>
                  <a:srgbClr val="00477F"/>
                </a:solidFill>
                <a:latin typeface="Times New Roman" panose="02020603050405020304" pitchFamily="18" charset="0"/>
                <a:cs typeface="Times New Roman" panose="02020603050405020304" pitchFamily="18" charset="0"/>
              </a:rPr>
              <a:t> giọt đi qua </a:t>
            </a:r>
            <a:r>
              <a:rPr lang="en-US" err="1">
                <a:solidFill>
                  <a:srgbClr val="00477F"/>
                </a:solidFill>
                <a:latin typeface="Times New Roman" panose="02020603050405020304" pitchFamily="18" charset="0"/>
                <a:cs typeface="Times New Roman" panose="02020603050405020304" pitchFamily="18" charset="0"/>
              </a:rPr>
              <a:t>vùng</a:t>
            </a:r>
            <a:r>
              <a:rPr lang="en-US">
                <a:solidFill>
                  <a:srgbClr val="00477F"/>
                </a:solidFill>
                <a:latin typeface="Times New Roman" panose="02020603050405020304" pitchFamily="18" charset="0"/>
                <a:cs typeface="Times New Roman" panose="02020603050405020304" pitchFamily="18" charset="0"/>
              </a:rPr>
              <a:t> làm </a:t>
            </a:r>
            <a:r>
              <a:rPr lang="en-US" err="1">
                <a:solidFill>
                  <a:srgbClr val="00477F"/>
                </a:solidFill>
                <a:latin typeface="Times New Roman" panose="02020603050405020304" pitchFamily="18" charset="0"/>
                <a:cs typeface="Times New Roman" panose="02020603050405020304" pitchFamily="18" charset="0"/>
              </a:rPr>
              <a:t>việc</a:t>
            </a:r>
            <a:r>
              <a:rPr lang="en-US">
                <a:solidFill>
                  <a:srgbClr val="00477F"/>
                </a:solidFill>
                <a:latin typeface="Times New Roman" panose="02020603050405020304" pitchFamily="18" charset="0"/>
                <a:cs typeface="Times New Roman" panose="02020603050405020304" pitchFamily="18" charset="0"/>
              </a:rPr>
              <a:t> </a:t>
            </a:r>
            <a:r>
              <a:rPr lang="en-US" err="1">
                <a:solidFill>
                  <a:srgbClr val="00477F"/>
                </a:solidFill>
                <a:latin typeface="Times New Roman" panose="02020603050405020304" pitchFamily="18" charset="0"/>
                <a:cs typeface="Times New Roman" panose="02020603050405020304" pitchFamily="18" charset="0"/>
              </a:rPr>
              <a:t>và</a:t>
            </a:r>
            <a:r>
              <a:rPr lang="en-US">
                <a:solidFill>
                  <a:srgbClr val="00477F"/>
                </a:solidFill>
                <a:latin typeface="Times New Roman" panose="02020603050405020304" pitchFamily="18" charset="0"/>
                <a:cs typeface="Times New Roman" panose="02020603050405020304" pitchFamily="18" charset="0"/>
              </a:rPr>
              <a:t> </a:t>
            </a:r>
            <a:r>
              <a:rPr lang="en-US" smtClean="0">
                <a:solidFill>
                  <a:srgbClr val="00477F"/>
                </a:solidFill>
                <a:latin typeface="Times New Roman" panose="02020603050405020304" pitchFamily="18" charset="0"/>
                <a:cs typeface="Times New Roman" panose="02020603050405020304" pitchFamily="18" charset="0"/>
              </a:rPr>
              <a:t>kết luận số lượng hạt tại frame cuối.</a:t>
            </a:r>
          </a:p>
          <a:p>
            <a:pPr marL="285750" indent="-285750" algn="just">
              <a:buFont typeface="Calibri"/>
              <a:buChar char="-"/>
            </a:pPr>
            <a:endParaRPr lang="en-US">
              <a:solidFill>
                <a:srgbClr val="00477F"/>
              </a:solidFill>
              <a:latin typeface="Times New Roman" panose="02020603050405020304" pitchFamily="18" charset="0"/>
              <a:cs typeface="Times New Roman" panose="02020603050405020304" pitchFamily="18" charset="0"/>
            </a:endParaRPr>
          </a:p>
          <a:p>
            <a:pPr marL="285750" indent="-285750" algn="just">
              <a:buFont typeface="Calibri"/>
              <a:buChar char="-"/>
            </a:pPr>
            <a:r>
              <a:rPr lang="en-US" smtClean="0">
                <a:solidFill>
                  <a:srgbClr val="00477F"/>
                </a:solidFill>
                <a:latin typeface="Times New Roman" panose="02020603050405020304" pitchFamily="18" charset="0"/>
                <a:cs typeface="Times New Roman" panose="02020603050405020304" pitchFamily="18" charset="0"/>
              </a:rPr>
              <a:t>Khảo sát và chọn lựa mô hình phù hợp nhất với hệ thống.</a:t>
            </a:r>
            <a:endParaRPr lang="en-US">
              <a:solidFill>
                <a:srgbClr val="00477F"/>
              </a:solidFill>
              <a:latin typeface="Times New Roman" panose="02020603050405020304" pitchFamily="18" charset="0"/>
              <a:cs typeface="Times New Roman" panose="02020603050405020304" pitchFamily="18" charset="0"/>
            </a:endParaRPr>
          </a:p>
          <a:p>
            <a:pPr marL="285750" indent="-285750">
              <a:buFont typeface="Calibri"/>
              <a:buChar char="-"/>
            </a:pPr>
            <a:endParaRPr lang="en-US">
              <a:solidFill>
                <a:srgbClr val="00477F"/>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F90C5FC-667D-DDDC-F725-EC81CE36C4BF}"/>
              </a:ext>
            </a:extLst>
          </p:cNvPr>
          <p:cNvSpPr txBox="1"/>
          <p:nvPr/>
        </p:nvSpPr>
        <p:spPr>
          <a:xfrm>
            <a:off x="6615726" y="4429825"/>
            <a:ext cx="4980072" cy="369332"/>
          </a:xfrm>
          <a:prstGeom prst="rect">
            <a:avLst/>
          </a:prstGeom>
          <a:noFill/>
        </p:spPr>
        <p:txBody>
          <a:bodyPr wrap="square" lIns="91440" tIns="45720" rIns="91440" bIns="45720" rtlCol="0" anchor="t">
            <a:spAutoFit/>
          </a:bodyPr>
          <a:lstStyle/>
          <a:p>
            <a:r>
              <a:rPr lang="en-US">
                <a:solidFill>
                  <a:srgbClr val="00477F"/>
                </a:solidFill>
                <a:latin typeface="Times New Roman"/>
                <a:cs typeface="Times New Roman"/>
              </a:rPr>
              <a:t>Quy </a:t>
            </a:r>
            <a:r>
              <a:rPr lang="en-US" err="1">
                <a:solidFill>
                  <a:srgbClr val="00477F"/>
                </a:solidFill>
                <a:latin typeface="Times New Roman"/>
                <a:cs typeface="Times New Roman"/>
              </a:rPr>
              <a:t>trình</a:t>
            </a:r>
            <a:r>
              <a:rPr lang="en-US">
                <a:solidFill>
                  <a:srgbClr val="00477F"/>
                </a:solidFill>
                <a:latin typeface="Times New Roman"/>
                <a:cs typeface="Times New Roman"/>
              </a:rPr>
              <a:t> </a:t>
            </a:r>
            <a:r>
              <a:rPr lang="en-US" err="1">
                <a:solidFill>
                  <a:srgbClr val="00477F"/>
                </a:solidFill>
                <a:latin typeface="Times New Roman"/>
                <a:cs typeface="Times New Roman"/>
              </a:rPr>
              <a:t>xác</a:t>
            </a:r>
            <a:r>
              <a:rPr lang="en-US">
                <a:solidFill>
                  <a:srgbClr val="00477F"/>
                </a:solidFill>
                <a:latin typeface="Times New Roman"/>
                <a:cs typeface="Times New Roman"/>
              </a:rPr>
              <a:t> </a:t>
            </a:r>
            <a:r>
              <a:rPr lang="en-US" err="1">
                <a:solidFill>
                  <a:srgbClr val="00477F"/>
                </a:solidFill>
                <a:latin typeface="Times New Roman"/>
                <a:cs typeface="Times New Roman"/>
              </a:rPr>
              <a:t>định</a:t>
            </a:r>
            <a:r>
              <a:rPr lang="en-US">
                <a:solidFill>
                  <a:srgbClr val="00477F"/>
                </a:solidFill>
                <a:latin typeface="Times New Roman"/>
                <a:cs typeface="Times New Roman"/>
              </a:rPr>
              <a:t> số </a:t>
            </a:r>
            <a:r>
              <a:rPr lang="en-US" err="1">
                <a:solidFill>
                  <a:srgbClr val="00477F"/>
                </a:solidFill>
                <a:latin typeface="Times New Roman"/>
                <a:cs typeface="Times New Roman"/>
              </a:rPr>
              <a:t>lượng</a:t>
            </a:r>
            <a:r>
              <a:rPr lang="en-US">
                <a:solidFill>
                  <a:srgbClr val="00477F"/>
                </a:solidFill>
                <a:latin typeface="Times New Roman"/>
                <a:cs typeface="Times New Roman"/>
              </a:rPr>
              <a:t> hạt </a:t>
            </a:r>
            <a:r>
              <a:rPr lang="en-US" smtClean="0">
                <a:solidFill>
                  <a:srgbClr val="00477F"/>
                </a:solidFill>
                <a:latin typeface="Times New Roman"/>
                <a:cs typeface="Times New Roman"/>
              </a:rPr>
              <a:t>và tính thể tích giọt</a:t>
            </a:r>
            <a:endParaRPr lang="en-US">
              <a:solidFill>
                <a:srgbClr val="00477F"/>
              </a:solidFill>
              <a:latin typeface="Times New Roman"/>
              <a:cs typeface="Times New Roman"/>
            </a:endParaRPr>
          </a:p>
        </p:txBody>
      </p:sp>
      <p:pic>
        <p:nvPicPr>
          <p:cNvPr id="7" name="Picture 6">
            <a:extLst>
              <a:ext uri="{FF2B5EF4-FFF2-40B4-BE49-F238E27FC236}">
                <a16:creationId xmlns:a16="http://schemas.microsoft.com/office/drawing/2014/main" id="{B4336BF0-1A01-6A27-CE1B-867013BAE8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1155" y="3791600"/>
            <a:ext cx="1016414" cy="2328619"/>
          </a:xfrm>
          <a:prstGeom prst="rect">
            <a:avLst/>
          </a:prstGeom>
        </p:spPr>
      </p:pic>
      <p:sp>
        <p:nvSpPr>
          <p:cNvPr id="9" name="TextBox 8">
            <a:extLst>
              <a:ext uri="{FF2B5EF4-FFF2-40B4-BE49-F238E27FC236}">
                <a16:creationId xmlns:a16="http://schemas.microsoft.com/office/drawing/2014/main" id="{9B309B2B-4F7A-D127-8E09-35572455F8AF}"/>
              </a:ext>
            </a:extLst>
          </p:cNvPr>
          <p:cNvSpPr txBox="1"/>
          <p:nvPr/>
        </p:nvSpPr>
        <p:spPr>
          <a:xfrm>
            <a:off x="3764978" y="4593292"/>
            <a:ext cx="2378588" cy="923330"/>
          </a:xfrm>
          <a:prstGeom prst="rect">
            <a:avLst/>
          </a:prstGeom>
          <a:noFill/>
        </p:spPr>
        <p:txBody>
          <a:bodyPr wrap="square" lIns="91440" tIns="45720" rIns="91440" bIns="45720" rtlCol="0" anchor="t">
            <a:spAutoFit/>
          </a:bodyPr>
          <a:lstStyle/>
          <a:p>
            <a:pPr algn="ctr"/>
            <a:r>
              <a:rPr lang="en-US" smtClean="0">
                <a:latin typeface="Times New Roman"/>
                <a:cs typeface="Times New Roman"/>
              </a:rPr>
              <a:t>Các trường </a:t>
            </a:r>
            <a:r>
              <a:rPr lang="en-US" err="1">
                <a:latin typeface="Times New Roman"/>
                <a:cs typeface="Times New Roman"/>
              </a:rPr>
              <a:t>hợp</a:t>
            </a:r>
            <a:r>
              <a:rPr lang="en-US">
                <a:latin typeface="Times New Roman"/>
                <a:cs typeface="Times New Roman"/>
              </a:rPr>
              <a:t> </a:t>
            </a:r>
            <a:r>
              <a:rPr lang="en-US" err="1">
                <a:latin typeface="Times New Roman"/>
                <a:cs typeface="Times New Roman"/>
              </a:rPr>
              <a:t>hạt</a:t>
            </a:r>
            <a:r>
              <a:rPr lang="en-US">
                <a:latin typeface="Times New Roman"/>
                <a:cs typeface="Times New Roman"/>
              </a:rPr>
              <a:t> </a:t>
            </a:r>
            <a:r>
              <a:rPr lang="en-US" err="1">
                <a:latin typeface="Times New Roman"/>
                <a:cs typeface="Times New Roman"/>
              </a:rPr>
              <a:t>khó</a:t>
            </a:r>
            <a:r>
              <a:rPr lang="en-US">
                <a:latin typeface="Times New Roman"/>
                <a:cs typeface="Times New Roman"/>
              </a:rPr>
              <a:t> </a:t>
            </a:r>
            <a:r>
              <a:rPr lang="en-US" err="1">
                <a:latin typeface="Times New Roman"/>
                <a:cs typeface="Times New Roman"/>
              </a:rPr>
              <a:t>cần</a:t>
            </a:r>
            <a:r>
              <a:rPr lang="en-US">
                <a:latin typeface="Times New Roman"/>
                <a:cs typeface="Times New Roman"/>
              </a:rPr>
              <a:t> </a:t>
            </a:r>
            <a:r>
              <a:rPr lang="en-US" err="1">
                <a:latin typeface="Times New Roman"/>
                <a:cs typeface="Times New Roman"/>
              </a:rPr>
              <a:t>phải</a:t>
            </a:r>
            <a:r>
              <a:rPr lang="en-US">
                <a:latin typeface="Times New Roman"/>
                <a:cs typeface="Times New Roman"/>
              </a:rPr>
              <a:t> </a:t>
            </a:r>
            <a:r>
              <a:rPr lang="en-US" err="1">
                <a:latin typeface="Times New Roman"/>
                <a:cs typeface="Times New Roman"/>
              </a:rPr>
              <a:t>tính</a:t>
            </a:r>
            <a:r>
              <a:rPr lang="en-US">
                <a:latin typeface="Times New Roman"/>
                <a:cs typeface="Times New Roman"/>
              </a:rPr>
              <a:t> </a:t>
            </a:r>
            <a:r>
              <a:rPr lang="en-US" smtClean="0">
                <a:latin typeface="Times New Roman"/>
                <a:cs typeface="Times New Roman"/>
              </a:rPr>
              <a:t>trong không gian làm việc</a:t>
            </a:r>
            <a:endParaRPr lang="en-US" err="1">
              <a:cs typeface="Calibri" panose="020F0502020204030204"/>
            </a:endParaRPr>
          </a:p>
        </p:txBody>
      </p:sp>
      <p:sp>
        <p:nvSpPr>
          <p:cNvPr id="8" name="Slide Number Placeholder 1">
            <a:extLst>
              <a:ext uri="{FF2B5EF4-FFF2-40B4-BE49-F238E27FC236}">
                <a16:creationId xmlns:a16="http://schemas.microsoft.com/office/drawing/2014/main" id="{685D2F80-153D-410D-4B31-19D56D231F7A}"/>
              </a:ext>
            </a:extLst>
          </p:cNvPr>
          <p:cNvSpPr>
            <a:spLocks noGrp="1"/>
          </p:cNvSpPr>
          <p:nvPr>
            <p:ph type="sldNum" sz="quarter" idx="12"/>
          </p:nvPr>
        </p:nvSpPr>
        <p:spPr>
          <a:xfrm>
            <a:off x="11595798" y="6427599"/>
            <a:ext cx="464057" cy="338554"/>
          </a:xfrm>
        </p:spPr>
        <p:txBody>
          <a:bodyPr/>
          <a:lstStyle/>
          <a:p>
            <a:fld id="{8F69E1E1-6A59-4D6D-8B97-9E252ADAF17E}" type="slidenum">
              <a:rPr lang="en-US" sz="2000" b="1" smtClean="0">
                <a:latin typeface="Times New Roman" panose="02020603050405020304" pitchFamily="18" charset="0"/>
                <a:cs typeface="Times New Roman" panose="02020603050405020304" pitchFamily="18" charset="0"/>
              </a:rPr>
              <a:t>11</a:t>
            </a:fld>
            <a:endParaRPr lang="en-US" b="1">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1528852-C3BE-EAEB-2D4B-2FC444BB74B9}"/>
              </a:ext>
            </a:extLst>
          </p:cNvPr>
          <p:cNvSpPr txBox="1"/>
          <p:nvPr/>
        </p:nvSpPr>
        <p:spPr>
          <a:xfrm>
            <a:off x="0" y="-89872"/>
            <a:ext cx="5785457" cy="738664"/>
          </a:xfrm>
          <a:prstGeom prst="rect">
            <a:avLst/>
          </a:prstGeom>
          <a:noFill/>
        </p:spPr>
        <p:txBody>
          <a:bodyPr wrap="square" lIns="91440" tIns="45720" rIns="91440" bIns="45720" anchor="t">
            <a:spAutoFit/>
          </a:bodyPr>
          <a:lstStyle/>
          <a:p>
            <a:pPr>
              <a:lnSpc>
                <a:spcPct val="150000"/>
              </a:lnSpc>
            </a:pPr>
            <a:r>
              <a:rPr lang="en-US" sz="2800" b="1">
                <a:solidFill>
                  <a:srgbClr val="00477F"/>
                </a:solidFill>
                <a:latin typeface="Times New Roman"/>
                <a:cs typeface="Times New Roman"/>
              </a:rPr>
              <a:t> </a:t>
            </a:r>
            <a:r>
              <a:rPr lang="en-US" sz="2800" b="1" smtClean="0">
                <a:solidFill>
                  <a:srgbClr val="00477F"/>
                </a:solidFill>
                <a:latin typeface="Times New Roman"/>
                <a:cs typeface="Times New Roman"/>
              </a:rPr>
              <a:t>Hệ thống phần mềm</a:t>
            </a:r>
            <a:endParaRPr lang="en-US" sz="2800" b="1">
              <a:solidFill>
                <a:srgbClr val="00477F"/>
              </a:solidFill>
              <a:latin typeface="Times New Roman"/>
              <a:cs typeface="Times New Roman"/>
            </a:endParaRPr>
          </a:p>
        </p:txBody>
      </p:sp>
      <p:pic>
        <p:nvPicPr>
          <p:cNvPr id="45" name="Picture 44"/>
          <p:cNvPicPr>
            <a:picLocks noChangeAspect="1"/>
          </p:cNvPicPr>
          <p:nvPr/>
        </p:nvPicPr>
        <p:blipFill>
          <a:blip r:embed="rId4"/>
          <a:stretch>
            <a:fillRect/>
          </a:stretch>
        </p:blipFill>
        <p:spPr>
          <a:xfrm>
            <a:off x="5942706" y="950036"/>
            <a:ext cx="6117149" cy="3454695"/>
          </a:xfrm>
          <a:prstGeom prst="rect">
            <a:avLst/>
          </a:prstGeom>
        </p:spPr>
      </p:pic>
      <p:sp>
        <p:nvSpPr>
          <p:cNvPr id="46" name="TextBox 45">
            <a:extLst>
              <a:ext uri="{FF2B5EF4-FFF2-40B4-BE49-F238E27FC236}">
                <a16:creationId xmlns:a16="http://schemas.microsoft.com/office/drawing/2014/main" id="{1F90C5FC-667D-DDDC-F725-EC81CE36C4BF}"/>
              </a:ext>
            </a:extLst>
          </p:cNvPr>
          <p:cNvSpPr txBox="1"/>
          <p:nvPr/>
        </p:nvSpPr>
        <p:spPr>
          <a:xfrm>
            <a:off x="538104" y="6138596"/>
            <a:ext cx="1347416" cy="369332"/>
          </a:xfrm>
          <a:prstGeom prst="rect">
            <a:avLst/>
          </a:prstGeom>
          <a:noFill/>
        </p:spPr>
        <p:txBody>
          <a:bodyPr wrap="square" lIns="91440" tIns="45720" rIns="91440" bIns="45720" rtlCol="0" anchor="t">
            <a:spAutoFit/>
          </a:bodyPr>
          <a:lstStyle/>
          <a:p>
            <a:r>
              <a:rPr lang="en-US" smtClean="0">
                <a:solidFill>
                  <a:srgbClr val="00477F"/>
                </a:solidFill>
                <a:latin typeface="Times New Roman"/>
                <a:cs typeface="Times New Roman"/>
              </a:rPr>
              <a:t>Overlapping</a:t>
            </a:r>
            <a:endParaRPr lang="en-US">
              <a:solidFill>
                <a:srgbClr val="00477F"/>
              </a:solidFill>
              <a:latin typeface="Times New Roman"/>
              <a:cs typeface="Times New Roman"/>
            </a:endParaRPr>
          </a:p>
        </p:txBody>
      </p:sp>
      <p:sp>
        <p:nvSpPr>
          <p:cNvPr id="47" name="TextBox 46">
            <a:extLst>
              <a:ext uri="{FF2B5EF4-FFF2-40B4-BE49-F238E27FC236}">
                <a16:creationId xmlns:a16="http://schemas.microsoft.com/office/drawing/2014/main" id="{1F90C5FC-667D-DDDC-F725-EC81CE36C4BF}"/>
              </a:ext>
            </a:extLst>
          </p:cNvPr>
          <p:cNvSpPr txBox="1"/>
          <p:nvPr/>
        </p:nvSpPr>
        <p:spPr>
          <a:xfrm>
            <a:off x="2542772" y="6138596"/>
            <a:ext cx="1347416" cy="369332"/>
          </a:xfrm>
          <a:prstGeom prst="rect">
            <a:avLst/>
          </a:prstGeom>
          <a:noFill/>
        </p:spPr>
        <p:txBody>
          <a:bodyPr wrap="square" lIns="91440" tIns="45720" rIns="91440" bIns="45720" rtlCol="0" anchor="t">
            <a:spAutoFit/>
          </a:bodyPr>
          <a:lstStyle/>
          <a:p>
            <a:r>
              <a:rPr lang="en-US" smtClean="0">
                <a:solidFill>
                  <a:srgbClr val="00477F"/>
                </a:solidFill>
                <a:latin typeface="Times New Roman"/>
                <a:cs typeface="Times New Roman"/>
              </a:rPr>
              <a:t>Edge Drift</a:t>
            </a:r>
            <a:endParaRPr lang="en-US">
              <a:solidFill>
                <a:srgbClr val="00477F"/>
              </a:solidFill>
              <a:latin typeface="Times New Roman"/>
              <a:cs typeface="Times New Roman"/>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579" y="3791600"/>
            <a:ext cx="1158021" cy="2346996"/>
          </a:xfrm>
          <a:prstGeom prst="rect">
            <a:avLst/>
          </a:prstGeom>
        </p:spPr>
      </p:pic>
    </p:spTree>
    <p:extLst>
      <p:ext uri="{BB962C8B-B14F-4D97-AF65-F5344CB8AC3E}">
        <p14:creationId xmlns:p14="http://schemas.microsoft.com/office/powerpoint/2010/main" val="17997157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ot">
            <a:hlinkClick r:id="" action="ppaction://media"/>
            <a:extLst>
              <a:ext uri="{FF2B5EF4-FFF2-40B4-BE49-F238E27FC236}">
                <a16:creationId xmlns:a16="http://schemas.microsoft.com/office/drawing/2014/main" id="{6C3D8F3C-B08D-F7C2-0257-C3AFF5D9D6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520945" y="581017"/>
            <a:ext cx="3555423" cy="3555423"/>
          </a:xfrm>
          <a:prstGeom prst="rect">
            <a:avLst/>
          </a:prstGeom>
        </p:spPr>
      </p:pic>
      <p:sp>
        <p:nvSpPr>
          <p:cNvPr id="40" name="TextBox 39">
            <a:extLst>
              <a:ext uri="{FF2B5EF4-FFF2-40B4-BE49-F238E27FC236}">
                <a16:creationId xmlns:a16="http://schemas.microsoft.com/office/drawing/2014/main" id="{8E1F2979-8976-3883-6DC1-0F1BDD69E6DC}"/>
              </a:ext>
            </a:extLst>
          </p:cNvPr>
          <p:cNvSpPr txBox="1"/>
          <p:nvPr/>
        </p:nvSpPr>
        <p:spPr>
          <a:xfrm>
            <a:off x="36467" y="1717654"/>
            <a:ext cx="2335896" cy="646331"/>
          </a:xfrm>
          <a:prstGeom prst="rect">
            <a:avLst/>
          </a:prstGeom>
          <a:noFill/>
        </p:spPr>
        <p:txBody>
          <a:bodyPr wrap="none" rtlCol="0">
            <a:spAutoFit/>
          </a:bodyPr>
          <a:lstStyle/>
          <a:p>
            <a:pPr algn="just"/>
            <a:r>
              <a:rPr lang="en-US" err="1">
                <a:solidFill>
                  <a:srgbClr val="00477F"/>
                </a:solidFill>
                <a:latin typeface="Times New Roman" panose="02020603050405020304" pitchFamily="18" charset="0"/>
                <a:cs typeface="Times New Roman" panose="02020603050405020304" pitchFamily="18" charset="0"/>
              </a:rPr>
              <a:t>Biểu</a:t>
            </a:r>
            <a:r>
              <a:rPr lang="en-US">
                <a:solidFill>
                  <a:srgbClr val="00477F"/>
                </a:solidFill>
                <a:latin typeface="Times New Roman" panose="02020603050405020304" pitchFamily="18" charset="0"/>
                <a:cs typeface="Times New Roman" panose="02020603050405020304" pitchFamily="18" charset="0"/>
              </a:rPr>
              <a:t> </a:t>
            </a:r>
            <a:r>
              <a:rPr lang="en-US" err="1">
                <a:solidFill>
                  <a:srgbClr val="00477F"/>
                </a:solidFill>
                <a:latin typeface="Times New Roman" panose="02020603050405020304" pitchFamily="18" charset="0"/>
                <a:cs typeface="Times New Roman" panose="02020603050405020304" pitchFamily="18" charset="0"/>
              </a:rPr>
              <a:t>đồ</a:t>
            </a:r>
            <a:r>
              <a:rPr lang="en-US">
                <a:solidFill>
                  <a:srgbClr val="00477F"/>
                </a:solidFill>
                <a:latin typeface="Times New Roman" panose="02020603050405020304" pitchFamily="18" charset="0"/>
                <a:cs typeface="Times New Roman" panose="02020603050405020304" pitchFamily="18" charset="0"/>
              </a:rPr>
              <a:t> tương </a:t>
            </a:r>
            <a:r>
              <a:rPr lang="en-US" err="1">
                <a:solidFill>
                  <a:srgbClr val="00477F"/>
                </a:solidFill>
                <a:latin typeface="Times New Roman" panose="02020603050405020304" pitchFamily="18" charset="0"/>
                <a:cs typeface="Times New Roman" panose="02020603050405020304" pitchFamily="18" charset="0"/>
              </a:rPr>
              <a:t>quan</a:t>
            </a:r>
            <a:r>
              <a:rPr lang="en-US">
                <a:solidFill>
                  <a:srgbClr val="00477F"/>
                </a:solidFill>
                <a:latin typeface="Times New Roman" panose="02020603050405020304" pitchFamily="18" charset="0"/>
                <a:cs typeface="Times New Roman" panose="02020603050405020304" pitchFamily="18" charset="0"/>
              </a:rPr>
              <a:t> </a:t>
            </a:r>
          </a:p>
          <a:p>
            <a:pPr algn="just"/>
            <a:r>
              <a:rPr lang="en-US" err="1">
                <a:solidFill>
                  <a:srgbClr val="00477F"/>
                </a:solidFill>
                <a:latin typeface="Times New Roman" panose="02020603050405020304" pitchFamily="18" charset="0"/>
                <a:cs typeface="Times New Roman" panose="02020603050405020304" pitchFamily="18" charset="0"/>
              </a:rPr>
              <a:t>vận</a:t>
            </a:r>
            <a:r>
              <a:rPr lang="en-US">
                <a:solidFill>
                  <a:srgbClr val="00477F"/>
                </a:solidFill>
                <a:latin typeface="Times New Roman" panose="02020603050405020304" pitchFamily="18" charset="0"/>
                <a:cs typeface="Times New Roman" panose="02020603050405020304" pitchFamily="18" charset="0"/>
              </a:rPr>
              <a:t> </a:t>
            </a:r>
            <a:r>
              <a:rPr lang="en-US" err="1">
                <a:solidFill>
                  <a:srgbClr val="00477F"/>
                </a:solidFill>
                <a:latin typeface="Times New Roman" panose="02020603050405020304" pitchFamily="18" charset="0"/>
                <a:cs typeface="Times New Roman" panose="02020603050405020304" pitchFamily="18" charset="0"/>
              </a:rPr>
              <a:t>tốc-kích</a:t>
            </a:r>
            <a:r>
              <a:rPr lang="en-US">
                <a:solidFill>
                  <a:srgbClr val="00477F"/>
                </a:solidFill>
                <a:latin typeface="Times New Roman" panose="02020603050405020304" pitchFamily="18" charset="0"/>
                <a:cs typeface="Times New Roman" panose="02020603050405020304" pitchFamily="18" charset="0"/>
              </a:rPr>
              <a:t> </a:t>
            </a:r>
            <a:r>
              <a:rPr lang="en-US" err="1">
                <a:solidFill>
                  <a:srgbClr val="00477F"/>
                </a:solidFill>
                <a:latin typeface="Times New Roman" panose="02020603050405020304" pitchFamily="18" charset="0"/>
                <a:cs typeface="Times New Roman" panose="02020603050405020304" pitchFamily="18" charset="0"/>
              </a:rPr>
              <a:t>thước</a:t>
            </a:r>
            <a:r>
              <a:rPr lang="en-US">
                <a:solidFill>
                  <a:srgbClr val="00477F"/>
                </a:solidFill>
                <a:latin typeface="Times New Roman" panose="02020603050405020304" pitchFamily="18" charset="0"/>
                <a:cs typeface="Times New Roman" panose="02020603050405020304" pitchFamily="18" charset="0"/>
              </a:rPr>
              <a:t> giọt</a:t>
            </a:r>
          </a:p>
        </p:txBody>
      </p:sp>
      <p:sp>
        <p:nvSpPr>
          <p:cNvPr id="41" name="TextBox 40">
            <a:extLst>
              <a:ext uri="{FF2B5EF4-FFF2-40B4-BE49-F238E27FC236}">
                <a16:creationId xmlns:a16="http://schemas.microsoft.com/office/drawing/2014/main" id="{BB79A9AA-6884-0C58-E28E-897025BA6EFE}"/>
              </a:ext>
            </a:extLst>
          </p:cNvPr>
          <p:cNvSpPr txBox="1"/>
          <p:nvPr/>
        </p:nvSpPr>
        <p:spPr>
          <a:xfrm>
            <a:off x="106076" y="4850889"/>
            <a:ext cx="2060179" cy="646331"/>
          </a:xfrm>
          <a:prstGeom prst="rect">
            <a:avLst/>
          </a:prstGeom>
          <a:noFill/>
        </p:spPr>
        <p:txBody>
          <a:bodyPr wrap="none" rtlCol="0">
            <a:spAutoFit/>
          </a:bodyPr>
          <a:lstStyle/>
          <a:p>
            <a:pPr algn="just"/>
            <a:r>
              <a:rPr lang="en-US" err="1">
                <a:solidFill>
                  <a:srgbClr val="00477F"/>
                </a:solidFill>
                <a:latin typeface="Times New Roman" panose="02020603050405020304" pitchFamily="18" charset="0"/>
                <a:cs typeface="Times New Roman" panose="02020603050405020304" pitchFamily="18" charset="0"/>
              </a:rPr>
              <a:t>Thống</a:t>
            </a:r>
            <a:r>
              <a:rPr lang="en-US">
                <a:solidFill>
                  <a:srgbClr val="00477F"/>
                </a:solidFill>
                <a:latin typeface="Times New Roman" panose="02020603050405020304" pitchFamily="18" charset="0"/>
                <a:cs typeface="Times New Roman" panose="02020603050405020304" pitchFamily="18" charset="0"/>
              </a:rPr>
              <a:t> </a:t>
            </a:r>
            <a:r>
              <a:rPr lang="en-US" err="1">
                <a:solidFill>
                  <a:srgbClr val="00477F"/>
                </a:solidFill>
                <a:latin typeface="Times New Roman" panose="02020603050405020304" pitchFamily="18" charset="0"/>
                <a:cs typeface="Times New Roman" panose="02020603050405020304" pitchFamily="18" charset="0"/>
              </a:rPr>
              <a:t>kê</a:t>
            </a:r>
            <a:r>
              <a:rPr lang="en-US">
                <a:solidFill>
                  <a:srgbClr val="00477F"/>
                </a:solidFill>
                <a:latin typeface="Times New Roman" panose="02020603050405020304" pitchFamily="18" charset="0"/>
                <a:cs typeface="Times New Roman" panose="02020603050405020304" pitchFamily="18" charset="0"/>
              </a:rPr>
              <a:t> </a:t>
            </a:r>
            <a:r>
              <a:rPr lang="en-US" err="1">
                <a:solidFill>
                  <a:srgbClr val="00477F"/>
                </a:solidFill>
                <a:latin typeface="Times New Roman" panose="02020603050405020304" pitchFamily="18" charset="0"/>
                <a:cs typeface="Times New Roman" panose="02020603050405020304" pitchFamily="18" charset="0"/>
              </a:rPr>
              <a:t>lượng</a:t>
            </a:r>
            <a:r>
              <a:rPr lang="en-US">
                <a:solidFill>
                  <a:srgbClr val="00477F"/>
                </a:solidFill>
                <a:latin typeface="Times New Roman" panose="02020603050405020304" pitchFamily="18" charset="0"/>
                <a:cs typeface="Times New Roman" panose="02020603050405020304" pitchFamily="18" charset="0"/>
              </a:rPr>
              <a:t> hạt </a:t>
            </a:r>
          </a:p>
          <a:p>
            <a:pPr algn="just"/>
            <a:r>
              <a:rPr lang="en-US" err="1">
                <a:solidFill>
                  <a:srgbClr val="00477F"/>
                </a:solidFill>
                <a:latin typeface="Times New Roman" panose="02020603050405020304" pitchFamily="18" charset="0"/>
                <a:cs typeface="Times New Roman" panose="02020603050405020304" pitchFamily="18" charset="0"/>
              </a:rPr>
              <a:t>theo</a:t>
            </a:r>
            <a:r>
              <a:rPr lang="en-US">
                <a:solidFill>
                  <a:srgbClr val="00477F"/>
                </a:solidFill>
                <a:latin typeface="Times New Roman" panose="02020603050405020304" pitchFamily="18" charset="0"/>
                <a:cs typeface="Times New Roman" panose="02020603050405020304" pitchFamily="18" charset="0"/>
              </a:rPr>
              <a:t> </a:t>
            </a:r>
            <a:r>
              <a:rPr lang="en-US" err="1">
                <a:solidFill>
                  <a:srgbClr val="00477F"/>
                </a:solidFill>
                <a:latin typeface="Times New Roman" panose="02020603050405020304" pitchFamily="18" charset="0"/>
                <a:cs typeface="Times New Roman" panose="02020603050405020304" pitchFamily="18" charset="0"/>
              </a:rPr>
              <a:t>kích</a:t>
            </a:r>
            <a:r>
              <a:rPr lang="en-US">
                <a:solidFill>
                  <a:srgbClr val="00477F"/>
                </a:solidFill>
                <a:latin typeface="Times New Roman" panose="02020603050405020304" pitchFamily="18" charset="0"/>
                <a:cs typeface="Times New Roman" panose="02020603050405020304" pitchFamily="18" charset="0"/>
              </a:rPr>
              <a:t> </a:t>
            </a:r>
            <a:r>
              <a:rPr lang="en-US" err="1">
                <a:solidFill>
                  <a:srgbClr val="00477F"/>
                </a:solidFill>
                <a:latin typeface="Times New Roman" panose="02020603050405020304" pitchFamily="18" charset="0"/>
                <a:cs typeface="Times New Roman" panose="02020603050405020304" pitchFamily="18" charset="0"/>
              </a:rPr>
              <a:t>thước</a:t>
            </a:r>
            <a:r>
              <a:rPr lang="en-US">
                <a:solidFill>
                  <a:srgbClr val="00477F"/>
                </a:solidFill>
                <a:latin typeface="Times New Roman" panose="02020603050405020304" pitchFamily="18" charset="0"/>
                <a:cs typeface="Times New Roman" panose="02020603050405020304" pitchFamily="18" charset="0"/>
              </a:rPr>
              <a:t> giọt</a:t>
            </a:r>
          </a:p>
        </p:txBody>
      </p:sp>
      <p:pic>
        <p:nvPicPr>
          <p:cNvPr id="44" name="Picture 43">
            <a:extLst>
              <a:ext uri="{FF2B5EF4-FFF2-40B4-BE49-F238E27FC236}">
                <a16:creationId xmlns:a16="http://schemas.microsoft.com/office/drawing/2014/main" id="{973ADF3A-714E-79FE-B41C-4ABAD02A2CEE}"/>
              </a:ext>
            </a:extLst>
          </p:cNvPr>
          <p:cNvPicPr>
            <a:picLocks noChangeAspect="1"/>
          </p:cNvPicPr>
          <p:nvPr/>
        </p:nvPicPr>
        <p:blipFill>
          <a:blip r:embed="rId6"/>
          <a:stretch>
            <a:fillRect/>
          </a:stretch>
        </p:blipFill>
        <p:spPr>
          <a:xfrm>
            <a:off x="6140909" y="4412871"/>
            <a:ext cx="5942097" cy="2024776"/>
          </a:xfrm>
          <a:prstGeom prst="rect">
            <a:avLst/>
          </a:prstGeom>
        </p:spPr>
      </p:pic>
      <p:sp>
        <p:nvSpPr>
          <p:cNvPr id="2" name="TextBox 1">
            <a:extLst>
              <a:ext uri="{FF2B5EF4-FFF2-40B4-BE49-F238E27FC236}">
                <a16:creationId xmlns:a16="http://schemas.microsoft.com/office/drawing/2014/main" id="{DA8FE511-FA3E-30D6-67F5-5EBF08A044EF}"/>
              </a:ext>
            </a:extLst>
          </p:cNvPr>
          <p:cNvSpPr txBox="1"/>
          <p:nvPr/>
        </p:nvSpPr>
        <p:spPr>
          <a:xfrm>
            <a:off x="7520945" y="3756638"/>
            <a:ext cx="1555811" cy="369332"/>
          </a:xfrm>
          <a:prstGeom prst="rect">
            <a:avLst/>
          </a:prstGeom>
          <a:noFill/>
        </p:spPr>
        <p:txBody>
          <a:bodyPr wrap="none" rtlCol="0">
            <a:spAutoFit/>
          </a:bodyPr>
          <a:lstStyle/>
          <a:p>
            <a:r>
              <a:rPr lang="en-US">
                <a:solidFill>
                  <a:srgbClr val="00477F"/>
                </a:solidFill>
                <a:latin typeface="Times New Roman" panose="02020603050405020304" pitchFamily="18" charset="0"/>
                <a:cs typeface="Times New Roman" panose="02020603050405020304" pitchFamily="18" charset="0"/>
              </a:rPr>
              <a:t>Video </a:t>
            </a:r>
            <a:r>
              <a:rPr lang="en-US" smtClean="0">
                <a:solidFill>
                  <a:srgbClr val="00477F"/>
                </a:solidFill>
                <a:latin typeface="Times New Roman" panose="02020603050405020304" pitchFamily="18" charset="0"/>
                <a:cs typeface="Times New Roman" panose="02020603050405020304" pitchFamily="18" charset="0"/>
              </a:rPr>
              <a:t>khảo sát</a:t>
            </a:r>
            <a:endParaRPr lang="en-US">
              <a:solidFill>
                <a:srgbClr val="00477F"/>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7261930-12D4-A82F-BE83-8CABCC27ECD6}"/>
              </a:ext>
            </a:extLst>
          </p:cNvPr>
          <p:cNvSpPr txBox="1"/>
          <p:nvPr/>
        </p:nvSpPr>
        <p:spPr>
          <a:xfrm>
            <a:off x="106076" y="82551"/>
            <a:ext cx="5785457" cy="661207"/>
          </a:xfrm>
          <a:prstGeom prst="rect">
            <a:avLst/>
          </a:prstGeom>
          <a:noFill/>
        </p:spPr>
        <p:txBody>
          <a:bodyPr wrap="square">
            <a:spAutoFit/>
          </a:bodyPr>
          <a:lstStyle/>
          <a:p>
            <a:pPr>
              <a:lnSpc>
                <a:spcPct val="150000"/>
              </a:lnSpc>
            </a:pPr>
            <a:r>
              <a:rPr lang="en-US" sz="2800" b="1" smtClean="0">
                <a:solidFill>
                  <a:srgbClr val="00477F"/>
                </a:solidFill>
                <a:latin typeface="Times New Roman" panose="02020603050405020304" pitchFamily="18" charset="0"/>
                <a:cs typeface="Times New Roman" panose="02020603050405020304" pitchFamily="18" charset="0"/>
              </a:rPr>
              <a:t>3. Kết quả</a:t>
            </a:r>
            <a:endParaRPr lang="en-US" sz="2800" b="1">
              <a:solidFill>
                <a:srgbClr val="00477F"/>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74DFB7F-2A4A-484D-7479-8A0042628BFC}"/>
              </a:ext>
            </a:extLst>
          </p:cNvPr>
          <p:cNvSpPr txBox="1"/>
          <p:nvPr/>
        </p:nvSpPr>
        <p:spPr>
          <a:xfrm>
            <a:off x="7287528" y="6437647"/>
            <a:ext cx="4022255" cy="369332"/>
          </a:xfrm>
          <a:prstGeom prst="rect">
            <a:avLst/>
          </a:prstGeom>
          <a:noFill/>
        </p:spPr>
        <p:txBody>
          <a:bodyPr wrap="none" lIns="91440" tIns="45720" rIns="91440" bIns="45720" rtlCol="0" anchor="t">
            <a:spAutoFit/>
          </a:bodyPr>
          <a:lstStyle/>
          <a:p>
            <a:r>
              <a:rPr lang="en-US" err="1">
                <a:solidFill>
                  <a:srgbClr val="00477F"/>
                </a:solidFill>
                <a:latin typeface="Times New Roman"/>
                <a:cs typeface="Times New Roman"/>
              </a:rPr>
              <a:t>Khảo</a:t>
            </a:r>
            <a:r>
              <a:rPr lang="en-US">
                <a:solidFill>
                  <a:srgbClr val="00477F"/>
                </a:solidFill>
                <a:latin typeface="Times New Roman"/>
                <a:cs typeface="Times New Roman"/>
              </a:rPr>
              <a:t> </a:t>
            </a:r>
            <a:r>
              <a:rPr lang="en-US" err="1">
                <a:solidFill>
                  <a:srgbClr val="00477F"/>
                </a:solidFill>
                <a:latin typeface="Times New Roman"/>
                <a:cs typeface="Times New Roman"/>
              </a:rPr>
              <a:t>sát</a:t>
            </a:r>
            <a:r>
              <a:rPr lang="en-US">
                <a:solidFill>
                  <a:srgbClr val="00477F"/>
                </a:solidFill>
                <a:latin typeface="Times New Roman"/>
                <a:cs typeface="Times New Roman"/>
              </a:rPr>
              <a:t> </a:t>
            </a:r>
            <a:r>
              <a:rPr lang="en-US" err="1">
                <a:solidFill>
                  <a:srgbClr val="00477F"/>
                </a:solidFill>
                <a:latin typeface="Times New Roman"/>
                <a:cs typeface="Times New Roman"/>
              </a:rPr>
              <a:t>kích</a:t>
            </a:r>
            <a:r>
              <a:rPr lang="en-US">
                <a:solidFill>
                  <a:srgbClr val="00477F"/>
                </a:solidFill>
                <a:latin typeface="Times New Roman"/>
                <a:cs typeface="Times New Roman"/>
              </a:rPr>
              <a:t> </a:t>
            </a:r>
            <a:r>
              <a:rPr lang="en-US" err="1">
                <a:solidFill>
                  <a:srgbClr val="00477F"/>
                </a:solidFill>
                <a:latin typeface="Times New Roman"/>
                <a:cs typeface="Times New Roman"/>
              </a:rPr>
              <a:t>thước</a:t>
            </a:r>
            <a:r>
              <a:rPr lang="en-US">
                <a:solidFill>
                  <a:srgbClr val="00477F"/>
                </a:solidFill>
                <a:latin typeface="Times New Roman"/>
                <a:cs typeface="Times New Roman"/>
              </a:rPr>
              <a:t> </a:t>
            </a:r>
            <a:r>
              <a:rPr lang="en-US" err="1">
                <a:solidFill>
                  <a:srgbClr val="00477F"/>
                </a:solidFill>
                <a:latin typeface="Times New Roman"/>
                <a:cs typeface="Times New Roman"/>
              </a:rPr>
              <a:t>của</a:t>
            </a:r>
            <a:r>
              <a:rPr lang="en-US">
                <a:solidFill>
                  <a:srgbClr val="00477F"/>
                </a:solidFill>
                <a:latin typeface="Times New Roman"/>
                <a:cs typeface="Times New Roman"/>
              </a:rPr>
              <a:t> </a:t>
            </a:r>
            <a:r>
              <a:rPr lang="en-US" err="1">
                <a:solidFill>
                  <a:srgbClr val="00477F"/>
                </a:solidFill>
                <a:latin typeface="Times New Roman"/>
                <a:cs typeface="Times New Roman"/>
              </a:rPr>
              <a:t>giọt</a:t>
            </a:r>
            <a:r>
              <a:rPr lang="en-US">
                <a:solidFill>
                  <a:srgbClr val="00477F"/>
                </a:solidFill>
                <a:latin typeface="Times New Roman"/>
                <a:cs typeface="Times New Roman"/>
              </a:rPr>
              <a:t> </a:t>
            </a:r>
            <a:r>
              <a:rPr lang="en-US" err="1">
                <a:solidFill>
                  <a:srgbClr val="00477F"/>
                </a:solidFill>
                <a:latin typeface="Times New Roman"/>
                <a:cs typeface="Times New Roman"/>
              </a:rPr>
              <a:t>theo</a:t>
            </a:r>
            <a:r>
              <a:rPr lang="en-US">
                <a:solidFill>
                  <a:srgbClr val="00477F"/>
                </a:solidFill>
                <a:latin typeface="Times New Roman"/>
                <a:cs typeface="Times New Roman"/>
              </a:rPr>
              <a:t> </a:t>
            </a:r>
            <a:r>
              <a:rPr lang="en-US" err="1">
                <a:solidFill>
                  <a:srgbClr val="00477F"/>
                </a:solidFill>
                <a:latin typeface="Times New Roman"/>
                <a:cs typeface="Times New Roman"/>
              </a:rPr>
              <a:t>vận</a:t>
            </a:r>
            <a:r>
              <a:rPr lang="en-US">
                <a:solidFill>
                  <a:srgbClr val="00477F"/>
                </a:solidFill>
                <a:latin typeface="Times New Roman"/>
                <a:cs typeface="Times New Roman"/>
              </a:rPr>
              <a:t> </a:t>
            </a:r>
            <a:r>
              <a:rPr lang="en-US" err="1">
                <a:solidFill>
                  <a:srgbClr val="00477F"/>
                </a:solidFill>
                <a:latin typeface="Times New Roman"/>
                <a:cs typeface="Times New Roman"/>
              </a:rPr>
              <a:t>tốc</a:t>
            </a:r>
            <a:endParaRPr lang="en-US">
              <a:solidFill>
                <a:srgbClr val="00477F"/>
              </a:solidFill>
              <a:latin typeface="Times New Roman"/>
              <a:cs typeface="Times New Roman"/>
            </a:endParaRPr>
          </a:p>
        </p:txBody>
      </p:sp>
      <p:sp>
        <p:nvSpPr>
          <p:cNvPr id="7" name="Slide Number Placeholder 1">
            <a:extLst>
              <a:ext uri="{FF2B5EF4-FFF2-40B4-BE49-F238E27FC236}">
                <a16:creationId xmlns:a16="http://schemas.microsoft.com/office/drawing/2014/main" id="{A545DD41-8E62-546A-D9BF-025FE7AFA84F}"/>
              </a:ext>
            </a:extLst>
          </p:cNvPr>
          <p:cNvSpPr>
            <a:spLocks noGrp="1"/>
          </p:cNvSpPr>
          <p:nvPr>
            <p:ph type="sldNum" sz="quarter" idx="12"/>
          </p:nvPr>
        </p:nvSpPr>
        <p:spPr>
          <a:xfrm>
            <a:off x="11595798" y="6437647"/>
            <a:ext cx="464057" cy="338554"/>
          </a:xfrm>
        </p:spPr>
        <p:txBody>
          <a:bodyPr/>
          <a:lstStyle/>
          <a:p>
            <a:fld id="{8F69E1E1-6A59-4D6D-8B97-9E252ADAF17E}" type="slidenum">
              <a:rPr lang="en-US" sz="2000" b="1" smtClean="0">
                <a:latin typeface="Times New Roman" panose="02020603050405020304" pitchFamily="18" charset="0"/>
                <a:cs typeface="Times New Roman" panose="02020603050405020304" pitchFamily="18" charset="0"/>
              </a:rPr>
              <a:t>12</a:t>
            </a:fld>
            <a:endParaRPr lang="en-US" b="1">
              <a:latin typeface="Times New Roman" panose="02020603050405020304" pitchFamily="18" charset="0"/>
              <a:cs typeface="Times New Roman" panose="02020603050405020304" pitchFamily="18" charset="0"/>
            </a:endParaRPr>
          </a:p>
        </p:txBody>
      </p:sp>
      <p:pic>
        <p:nvPicPr>
          <p:cNvPr id="8" name="Picture 7" descr="Chart, line chart&#10;&#10;Description automatically generated">
            <a:extLst>
              <a:ext uri="{FF2B5EF4-FFF2-40B4-BE49-F238E27FC236}">
                <a16:creationId xmlns:a16="http://schemas.microsoft.com/office/drawing/2014/main" id="{38B8453B-E29F-CBC5-BC8E-64FF40B60B68}"/>
              </a:ext>
            </a:extLst>
          </p:cNvPr>
          <p:cNvPicPr>
            <a:picLocks noChangeAspect="1"/>
          </p:cNvPicPr>
          <p:nvPr/>
        </p:nvPicPr>
        <p:blipFill>
          <a:blip r:embed="rId7"/>
          <a:stretch>
            <a:fillRect/>
          </a:stretch>
        </p:blipFill>
        <p:spPr>
          <a:xfrm>
            <a:off x="2372363" y="548420"/>
            <a:ext cx="4176395" cy="2987040"/>
          </a:xfrm>
          <a:prstGeom prst="rect">
            <a:avLst/>
          </a:prstGeom>
        </p:spPr>
      </p:pic>
      <p:pic>
        <p:nvPicPr>
          <p:cNvPr id="9" name="Picture 8" descr="Chart, histogram&#10;&#10;Description automatically generated">
            <a:extLst>
              <a:ext uri="{FF2B5EF4-FFF2-40B4-BE49-F238E27FC236}">
                <a16:creationId xmlns:a16="http://schemas.microsoft.com/office/drawing/2014/main" id="{3DC741EF-6FCC-E330-1935-FB0F946DEF3D}"/>
              </a:ext>
            </a:extLst>
          </p:cNvPr>
          <p:cNvPicPr>
            <a:picLocks noChangeAspect="1"/>
          </p:cNvPicPr>
          <p:nvPr/>
        </p:nvPicPr>
        <p:blipFill>
          <a:blip r:embed="rId8"/>
          <a:stretch>
            <a:fillRect/>
          </a:stretch>
        </p:blipFill>
        <p:spPr>
          <a:xfrm>
            <a:off x="2441972" y="3535460"/>
            <a:ext cx="3654028" cy="3240456"/>
          </a:xfrm>
          <a:prstGeom prst="rect">
            <a:avLst/>
          </a:prstGeom>
        </p:spPr>
      </p:pic>
    </p:spTree>
    <p:extLst>
      <p:ext uri="{BB962C8B-B14F-4D97-AF65-F5344CB8AC3E}">
        <p14:creationId xmlns:p14="http://schemas.microsoft.com/office/powerpoint/2010/main" val="270264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34911" y="425829"/>
            <a:ext cx="1228437" cy="338554"/>
          </a:xfrm>
          <a:prstGeom prst="rect">
            <a:avLst/>
          </a:prstGeom>
          <a:noFill/>
        </p:spPr>
        <p:txBody>
          <a:bodyPr wrap="square" rtlCol="0">
            <a:spAutoFit/>
          </a:bodyPr>
          <a:lstStyle/>
          <a:p>
            <a:r>
              <a:rPr lang="en-US" sz="1600" b="1" smtClean="0">
                <a:latin typeface="Times New Roman" panose="02020603050405020304" pitchFamily="18" charset="0"/>
                <a:cs typeface="Times New Roman" panose="02020603050405020304" pitchFamily="18" charset="0"/>
              </a:rPr>
              <a:t>YOLOv5</a:t>
            </a:r>
            <a:endParaRPr lang="en-US" sz="1600" b="1">
              <a:latin typeface="Times New Roman" panose="02020603050405020304" pitchFamily="18" charset="0"/>
              <a:cs typeface="Times New Roman" panose="02020603050405020304" pitchFamily="18" charset="0"/>
            </a:endParaRPr>
          </a:p>
        </p:txBody>
      </p:sp>
      <p:cxnSp>
        <p:nvCxnSpPr>
          <p:cNvPr id="47" name="Straight Connector 46"/>
          <p:cNvCxnSpPr/>
          <p:nvPr/>
        </p:nvCxnSpPr>
        <p:spPr>
          <a:xfrm>
            <a:off x="233680" y="401903"/>
            <a:ext cx="11569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33680" y="716531"/>
            <a:ext cx="11569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33680" y="401903"/>
            <a:ext cx="0" cy="6456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33680" y="6858000"/>
            <a:ext cx="11569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803410" y="401903"/>
            <a:ext cx="0" cy="6456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005709" y="401903"/>
            <a:ext cx="0" cy="6456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095493" y="401903"/>
            <a:ext cx="0" cy="6456097"/>
          </a:xfrm>
          <a:prstGeom prst="line">
            <a:avLst/>
          </a:prstGeom>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2290010" y="976029"/>
            <a:ext cx="274320" cy="178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233680" y="3023687"/>
            <a:ext cx="1156973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293490" y="3105255"/>
            <a:ext cx="3737891" cy="3672984"/>
          </a:xfrm>
          <a:prstGeom prst="rect">
            <a:avLst/>
          </a:prstGeom>
        </p:spPr>
      </p:pic>
      <p:pic>
        <p:nvPicPr>
          <p:cNvPr id="3" name="Picture 2"/>
          <p:cNvPicPr>
            <a:picLocks noChangeAspect="1"/>
          </p:cNvPicPr>
          <p:nvPr/>
        </p:nvPicPr>
        <p:blipFill>
          <a:blip r:embed="rId4"/>
          <a:stretch>
            <a:fillRect/>
          </a:stretch>
        </p:blipFill>
        <p:spPr>
          <a:xfrm>
            <a:off x="4152684" y="3107200"/>
            <a:ext cx="3821222" cy="3671039"/>
          </a:xfrm>
          <a:prstGeom prst="rect">
            <a:avLst/>
          </a:prstGeom>
        </p:spPr>
      </p:pic>
      <p:pic>
        <p:nvPicPr>
          <p:cNvPr id="10" name="Picture 9"/>
          <p:cNvPicPr>
            <a:picLocks noChangeAspect="1"/>
          </p:cNvPicPr>
          <p:nvPr/>
        </p:nvPicPr>
        <p:blipFill>
          <a:blip r:embed="rId5"/>
          <a:stretch>
            <a:fillRect/>
          </a:stretch>
        </p:blipFill>
        <p:spPr>
          <a:xfrm>
            <a:off x="8061491" y="3091309"/>
            <a:ext cx="3716519" cy="3720374"/>
          </a:xfrm>
          <a:prstGeom prst="rect">
            <a:avLst/>
          </a:prstGeom>
        </p:spPr>
      </p:pic>
      <p:sp>
        <p:nvSpPr>
          <p:cNvPr id="98" name="TextBox 97">
            <a:extLst>
              <a:ext uri="{FF2B5EF4-FFF2-40B4-BE49-F238E27FC236}">
                <a16:creationId xmlns:a16="http://schemas.microsoft.com/office/drawing/2014/main" id="{37261930-12D4-A82F-BE83-8CABCC27ECD6}"/>
              </a:ext>
            </a:extLst>
          </p:cNvPr>
          <p:cNvSpPr txBox="1"/>
          <p:nvPr/>
        </p:nvSpPr>
        <p:spPr>
          <a:xfrm>
            <a:off x="148146" y="-217543"/>
            <a:ext cx="5785457" cy="661207"/>
          </a:xfrm>
          <a:prstGeom prst="rect">
            <a:avLst/>
          </a:prstGeom>
          <a:noFill/>
        </p:spPr>
        <p:txBody>
          <a:bodyPr wrap="square">
            <a:spAutoFit/>
          </a:bodyPr>
          <a:lstStyle/>
          <a:p>
            <a:pPr>
              <a:lnSpc>
                <a:spcPct val="150000"/>
              </a:lnSpc>
            </a:pPr>
            <a:r>
              <a:rPr lang="en-US" sz="2800" b="1" smtClean="0">
                <a:solidFill>
                  <a:srgbClr val="00477F"/>
                </a:solidFill>
                <a:latin typeface="Times New Roman" panose="02020603050405020304" pitchFamily="18" charset="0"/>
                <a:cs typeface="Times New Roman" panose="02020603050405020304" pitchFamily="18" charset="0"/>
              </a:rPr>
              <a:t>Kết quả mô hình huấn luyện</a:t>
            </a:r>
            <a:endParaRPr lang="en-US" sz="2800" b="1">
              <a:solidFill>
                <a:srgbClr val="00477F"/>
              </a:solidFill>
              <a:latin typeface="Times New Roman" panose="02020603050405020304" pitchFamily="18" charset="0"/>
              <a:cs typeface="Times New Roman" panose="02020603050405020304" pitchFamily="18" charset="0"/>
            </a:endParaRPr>
          </a:p>
        </p:txBody>
      </p:sp>
      <p:sp>
        <p:nvSpPr>
          <p:cNvPr id="227" name="TextBox 226"/>
          <p:cNvSpPr txBox="1"/>
          <p:nvPr/>
        </p:nvSpPr>
        <p:spPr>
          <a:xfrm>
            <a:off x="5544561" y="425829"/>
            <a:ext cx="1228437" cy="338554"/>
          </a:xfrm>
          <a:prstGeom prst="rect">
            <a:avLst/>
          </a:prstGeom>
          <a:noFill/>
        </p:spPr>
        <p:txBody>
          <a:bodyPr wrap="square" rtlCol="0">
            <a:spAutoFit/>
          </a:bodyPr>
          <a:lstStyle/>
          <a:p>
            <a:r>
              <a:rPr lang="en-US" sz="1600" b="1" smtClean="0">
                <a:latin typeface="Times New Roman" panose="02020603050405020304" pitchFamily="18" charset="0"/>
                <a:cs typeface="Times New Roman" panose="02020603050405020304" pitchFamily="18" charset="0"/>
              </a:rPr>
              <a:t>YOLOv7</a:t>
            </a:r>
            <a:endParaRPr lang="en-US" sz="1600" b="1">
              <a:latin typeface="Times New Roman" panose="02020603050405020304" pitchFamily="18" charset="0"/>
              <a:cs typeface="Times New Roman" panose="02020603050405020304" pitchFamily="18" charset="0"/>
            </a:endParaRPr>
          </a:p>
        </p:txBody>
      </p:sp>
      <p:sp>
        <p:nvSpPr>
          <p:cNvPr id="228" name="TextBox 227"/>
          <p:cNvSpPr txBox="1"/>
          <p:nvPr/>
        </p:nvSpPr>
        <p:spPr>
          <a:xfrm>
            <a:off x="9431863" y="425829"/>
            <a:ext cx="1228437" cy="338554"/>
          </a:xfrm>
          <a:prstGeom prst="rect">
            <a:avLst/>
          </a:prstGeom>
          <a:noFill/>
        </p:spPr>
        <p:txBody>
          <a:bodyPr wrap="square" rtlCol="0">
            <a:spAutoFit/>
          </a:bodyPr>
          <a:lstStyle/>
          <a:p>
            <a:r>
              <a:rPr lang="en-US" sz="1600" b="1" smtClean="0">
                <a:latin typeface="Times New Roman" panose="02020603050405020304" pitchFamily="18" charset="0"/>
                <a:cs typeface="Times New Roman" panose="02020603050405020304" pitchFamily="18" charset="0"/>
              </a:rPr>
              <a:t>YOLOv8</a:t>
            </a:r>
            <a:endParaRPr lang="en-US" sz="1600" b="1">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6"/>
          <a:stretch>
            <a:fillRect/>
          </a:stretch>
        </p:blipFill>
        <p:spPr>
          <a:xfrm>
            <a:off x="891211" y="758291"/>
            <a:ext cx="2585790" cy="2169265"/>
          </a:xfrm>
          <a:prstGeom prst="rect">
            <a:avLst/>
          </a:prstGeom>
        </p:spPr>
      </p:pic>
      <p:pic>
        <p:nvPicPr>
          <p:cNvPr id="14" name="Picture 13"/>
          <p:cNvPicPr>
            <a:picLocks noChangeAspect="1"/>
          </p:cNvPicPr>
          <p:nvPr/>
        </p:nvPicPr>
        <p:blipFill>
          <a:blip r:embed="rId7"/>
          <a:stretch>
            <a:fillRect/>
          </a:stretch>
        </p:blipFill>
        <p:spPr>
          <a:xfrm>
            <a:off x="4769232" y="758290"/>
            <a:ext cx="2617984" cy="2224157"/>
          </a:xfrm>
          <a:prstGeom prst="rect">
            <a:avLst/>
          </a:prstGeom>
        </p:spPr>
      </p:pic>
      <p:pic>
        <p:nvPicPr>
          <p:cNvPr id="15" name="Picture 14"/>
          <p:cNvPicPr>
            <a:picLocks noChangeAspect="1"/>
          </p:cNvPicPr>
          <p:nvPr/>
        </p:nvPicPr>
        <p:blipFill>
          <a:blip r:embed="rId8"/>
          <a:stretch>
            <a:fillRect/>
          </a:stretch>
        </p:blipFill>
        <p:spPr>
          <a:xfrm>
            <a:off x="8712123" y="765865"/>
            <a:ext cx="2548732" cy="2211025"/>
          </a:xfrm>
          <a:prstGeom prst="rect">
            <a:avLst/>
          </a:prstGeom>
        </p:spPr>
      </p:pic>
      <p:sp>
        <p:nvSpPr>
          <p:cNvPr id="21" name="Slide Number Placeholder 1">
            <a:extLst>
              <a:ext uri="{FF2B5EF4-FFF2-40B4-BE49-F238E27FC236}">
                <a16:creationId xmlns:a16="http://schemas.microsoft.com/office/drawing/2014/main" id="{A545DD41-8E62-546A-D9BF-025FE7AFA84F}"/>
              </a:ext>
            </a:extLst>
          </p:cNvPr>
          <p:cNvSpPr>
            <a:spLocks noGrp="1"/>
          </p:cNvSpPr>
          <p:nvPr>
            <p:ph type="sldNum" sz="quarter" idx="12"/>
          </p:nvPr>
        </p:nvSpPr>
        <p:spPr>
          <a:xfrm>
            <a:off x="11778010" y="6519445"/>
            <a:ext cx="464057" cy="338554"/>
          </a:xfrm>
        </p:spPr>
        <p:txBody>
          <a:bodyPr/>
          <a:lstStyle/>
          <a:p>
            <a:r>
              <a:rPr lang="en-US" sz="2000" b="1" smtClean="0">
                <a:latin typeface="Times New Roman" panose="02020603050405020304" pitchFamily="18" charset="0"/>
                <a:cs typeface="Times New Roman" panose="02020603050405020304" pitchFamily="18" charset="0"/>
              </a:rPr>
              <a:t>13</a:t>
            </a:r>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89795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1986" y="1122672"/>
            <a:ext cx="12020014" cy="3331368"/>
            <a:chOff x="-62752" y="1234432"/>
            <a:chExt cx="12020014" cy="3331368"/>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63" y="1234433"/>
              <a:ext cx="4165607" cy="312420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1753" y="1234432"/>
              <a:ext cx="4165607" cy="3124205"/>
            </a:xfrm>
            <a:prstGeom prst="rect">
              <a:avLst/>
            </a:prstGeom>
          </p:spPr>
        </p:pic>
        <p:sp>
          <p:nvSpPr>
            <p:cNvPr id="8" name="Rectangle 7"/>
            <p:cNvSpPr/>
            <p:nvPr/>
          </p:nvSpPr>
          <p:spPr>
            <a:xfrm>
              <a:off x="92363" y="2299855"/>
              <a:ext cx="240146" cy="1182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24000" y="4217669"/>
              <a:ext cx="1268730" cy="140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524000" y="1234432"/>
              <a:ext cx="1410044" cy="3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latin typeface="Times New Roman" panose="02020603050405020304" pitchFamily="18" charset="0"/>
                  <a:cs typeface="Times New Roman" panose="02020603050405020304" pitchFamily="18" charset="0"/>
                </a:rPr>
                <a:t>YOLOv5</a:t>
              </a:r>
              <a:endParaRPr lang="en-US" sz="2400" b="1">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1366520" y="3583427"/>
              <a:ext cx="2377440" cy="333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226399" y="3489752"/>
              <a:ext cx="2646878" cy="292388"/>
            </a:xfrm>
            <a:prstGeom prst="rect">
              <a:avLst/>
            </a:prstGeom>
            <a:noFill/>
          </p:spPr>
          <p:txBody>
            <a:bodyPr wrap="none" rtlCol="0">
              <a:spAutoFit/>
            </a:bodyPr>
            <a:lstStyle/>
            <a:p>
              <a:r>
                <a:rPr lang="en-US" sz="1300" smtClean="0">
                  <a:latin typeface="Times New Roman" panose="02020603050405020304" pitchFamily="18" charset="0"/>
                  <a:cs typeface="Times New Roman" panose="02020603050405020304" pitchFamily="18" charset="0"/>
                </a:rPr>
                <a:t>Normally case - mAP@0.5 = 84.3% </a:t>
              </a:r>
              <a:endParaRPr lang="en-US" sz="1300">
                <a:latin typeface="Times New Roman" panose="02020603050405020304" pitchFamily="18" charset="0"/>
                <a:cs typeface="Times New Roman" panose="02020603050405020304" pitchFamily="18" charset="0"/>
              </a:endParaRPr>
            </a:p>
          </p:txBody>
        </p:sp>
        <p:sp>
          <p:nvSpPr>
            <p:cNvPr id="15" name="TextBox 14"/>
            <p:cNvSpPr txBox="1"/>
            <p:nvPr/>
          </p:nvSpPr>
          <p:spPr>
            <a:xfrm>
              <a:off x="1226399" y="3671297"/>
              <a:ext cx="2627642" cy="292388"/>
            </a:xfrm>
            <a:prstGeom prst="rect">
              <a:avLst/>
            </a:prstGeom>
            <a:noFill/>
          </p:spPr>
          <p:txBody>
            <a:bodyPr wrap="none" rtlCol="0">
              <a:spAutoFit/>
            </a:bodyPr>
            <a:lstStyle/>
            <a:p>
              <a:r>
                <a:rPr lang="en-US" sz="1300" smtClean="0">
                  <a:latin typeface="Times New Roman" panose="02020603050405020304" pitchFamily="18" charset="0"/>
                  <a:cs typeface="Times New Roman" panose="02020603050405020304" pitchFamily="18" charset="0"/>
                </a:rPr>
                <a:t>Specially case - mAP@0.5 = 96.7% </a:t>
              </a:r>
              <a:endParaRPr lang="en-US" sz="1300">
                <a:latin typeface="Times New Roman" panose="02020603050405020304" pitchFamily="18" charset="0"/>
                <a:cs typeface="Times New Roman" panose="02020603050405020304" pitchFamily="18" charset="0"/>
              </a:endParaRPr>
            </a:p>
          </p:txBody>
        </p:sp>
        <p:sp>
          <p:nvSpPr>
            <p:cNvPr id="16" name="Rectangle 15"/>
            <p:cNvSpPr/>
            <p:nvPr/>
          </p:nvSpPr>
          <p:spPr>
            <a:xfrm rot="16200000">
              <a:off x="-862966" y="2691766"/>
              <a:ext cx="2579373"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62752" y="1441852"/>
              <a:ext cx="713111" cy="2730088"/>
              <a:chOff x="-62752" y="1441852"/>
              <a:chExt cx="713111" cy="2730088"/>
            </a:xfrm>
          </p:grpSpPr>
          <p:sp>
            <p:nvSpPr>
              <p:cNvPr id="19" name="TextBox 18"/>
              <p:cNvSpPr txBox="1"/>
              <p:nvPr/>
            </p:nvSpPr>
            <p:spPr>
              <a:xfrm>
                <a:off x="256421" y="1911195"/>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8</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grpSp>
            <p:nvGrpSpPr>
              <p:cNvPr id="44" name="Group 43"/>
              <p:cNvGrpSpPr/>
              <p:nvPr/>
            </p:nvGrpSpPr>
            <p:grpSpPr>
              <a:xfrm>
                <a:off x="-62752" y="1441852"/>
                <a:ext cx="713111" cy="2730088"/>
                <a:chOff x="-62752" y="1441852"/>
                <a:chExt cx="713111" cy="2730088"/>
              </a:xfrm>
            </p:grpSpPr>
            <p:sp>
              <p:nvSpPr>
                <p:cNvPr id="11" name="TextBox 10"/>
                <p:cNvSpPr txBox="1"/>
                <p:nvPr/>
              </p:nvSpPr>
              <p:spPr>
                <a:xfrm rot="16200000">
                  <a:off x="-637909" y="2562440"/>
                  <a:ext cx="1550424" cy="400110"/>
                </a:xfrm>
                <a:prstGeom prst="rect">
                  <a:avLst/>
                </a:prstGeom>
                <a:noFill/>
              </p:spPr>
              <p:txBody>
                <a:bodyPr wrap="none" rtlCol="0">
                  <a:spAutoFit/>
                </a:bodyPr>
                <a:lstStyle/>
                <a:p>
                  <a:r>
                    <a:rPr lang="en-US" sz="2000" smtClean="0">
                      <a:latin typeface="Times New Roman" panose="02020603050405020304" pitchFamily="18" charset="0"/>
                      <a:cs typeface="Times New Roman" panose="02020603050405020304" pitchFamily="18" charset="0"/>
                    </a:rPr>
                    <a:t>Accuracy(%)</a:t>
                  </a:r>
                  <a:endParaRPr lang="en-US" sz="2000">
                    <a:latin typeface="Times New Roman" panose="02020603050405020304" pitchFamily="18" charset="0"/>
                    <a:cs typeface="Times New Roman" panose="02020603050405020304" pitchFamily="18" charset="0"/>
                  </a:endParaRPr>
                </a:p>
              </p:txBody>
            </p:sp>
            <p:sp>
              <p:nvSpPr>
                <p:cNvPr id="17" name="TextBox 16"/>
                <p:cNvSpPr txBox="1"/>
                <p:nvPr/>
              </p:nvSpPr>
              <p:spPr>
                <a:xfrm>
                  <a:off x="157638" y="1441852"/>
                  <a:ext cx="492443"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100</a:t>
                  </a:r>
                  <a:endParaRPr lang="en-US" sz="1600">
                    <a:latin typeface="Times New Roman" panose="02020603050405020304" pitchFamily="18" charset="0"/>
                    <a:cs typeface="Times New Roman" panose="02020603050405020304" pitchFamily="18" charset="0"/>
                  </a:endParaRPr>
                </a:p>
              </p:txBody>
            </p:sp>
            <p:sp>
              <p:nvSpPr>
                <p:cNvPr id="18" name="TextBox 17"/>
                <p:cNvSpPr txBox="1"/>
                <p:nvPr/>
              </p:nvSpPr>
              <p:spPr>
                <a:xfrm>
                  <a:off x="256421" y="1658598"/>
                  <a:ext cx="389850"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90</a:t>
                  </a:r>
                  <a:endParaRPr lang="en-US" sz="1600">
                    <a:latin typeface="Times New Roman" panose="02020603050405020304" pitchFamily="18" charset="0"/>
                    <a:cs typeface="Times New Roman" panose="02020603050405020304" pitchFamily="18" charset="0"/>
                  </a:endParaRPr>
                </a:p>
              </p:txBody>
            </p:sp>
            <p:sp>
              <p:nvSpPr>
                <p:cNvPr id="20" name="TextBox 19"/>
                <p:cNvSpPr txBox="1"/>
                <p:nvPr/>
              </p:nvSpPr>
              <p:spPr>
                <a:xfrm>
                  <a:off x="256421" y="2130577"/>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7</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21" name="TextBox 20"/>
                <p:cNvSpPr txBox="1"/>
                <p:nvPr/>
              </p:nvSpPr>
              <p:spPr>
                <a:xfrm>
                  <a:off x="256421" y="2362736"/>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6</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22" name="TextBox 21"/>
                <p:cNvSpPr txBox="1"/>
                <p:nvPr/>
              </p:nvSpPr>
              <p:spPr>
                <a:xfrm>
                  <a:off x="256421" y="2638409"/>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5</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23" name="TextBox 22"/>
                <p:cNvSpPr txBox="1"/>
                <p:nvPr/>
              </p:nvSpPr>
              <p:spPr>
                <a:xfrm>
                  <a:off x="256421" y="2864964"/>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4</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24" name="TextBox 23"/>
                <p:cNvSpPr txBox="1"/>
                <p:nvPr/>
              </p:nvSpPr>
              <p:spPr>
                <a:xfrm>
                  <a:off x="256421" y="3109573"/>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3</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25" name="TextBox 24"/>
                <p:cNvSpPr txBox="1"/>
                <p:nvPr/>
              </p:nvSpPr>
              <p:spPr>
                <a:xfrm>
                  <a:off x="256421" y="3348641"/>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2</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26" name="TextBox 25"/>
                <p:cNvSpPr txBox="1"/>
                <p:nvPr/>
              </p:nvSpPr>
              <p:spPr>
                <a:xfrm>
                  <a:off x="256421" y="3577641"/>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1</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27" name="TextBox 26"/>
                <p:cNvSpPr txBox="1"/>
                <p:nvPr/>
              </p:nvSpPr>
              <p:spPr>
                <a:xfrm>
                  <a:off x="363101" y="3833386"/>
                  <a:ext cx="287258"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grpSp>
        </p:grpSp>
        <p:sp>
          <p:nvSpPr>
            <p:cNvPr id="28" name="Rectangle 27"/>
            <p:cNvSpPr/>
            <p:nvPr/>
          </p:nvSpPr>
          <p:spPr>
            <a:xfrm>
              <a:off x="646271" y="4059941"/>
              <a:ext cx="3280754" cy="157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945563" y="1562099"/>
              <a:ext cx="468957" cy="257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p:cNvGrpSpPr/>
            <p:nvPr/>
          </p:nvGrpSpPr>
          <p:grpSpPr>
            <a:xfrm>
              <a:off x="7777345" y="1234435"/>
              <a:ext cx="4179917" cy="3124205"/>
              <a:chOff x="7762105" y="1234435"/>
              <a:chExt cx="4179917" cy="3124205"/>
            </a:xfrm>
          </p:grpSpPr>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6415" y="1234435"/>
                <a:ext cx="4165607" cy="3124205"/>
              </a:xfrm>
              <a:prstGeom prst="rect">
                <a:avLst/>
              </a:prstGeom>
            </p:spPr>
          </p:pic>
          <p:sp>
            <p:nvSpPr>
              <p:cNvPr id="39" name="Rectangle 38"/>
              <p:cNvSpPr/>
              <p:nvPr/>
            </p:nvSpPr>
            <p:spPr>
              <a:xfrm>
                <a:off x="7762105" y="1527809"/>
                <a:ext cx="468957" cy="2610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p:cNvSpPr/>
            <p:nvPr/>
          </p:nvSpPr>
          <p:spPr>
            <a:xfrm>
              <a:off x="4488830" y="4059940"/>
              <a:ext cx="3272857" cy="298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265182" y="4059940"/>
              <a:ext cx="3272857" cy="298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p:cNvGrpSpPr/>
            <p:nvPr/>
          </p:nvGrpSpPr>
          <p:grpSpPr>
            <a:xfrm>
              <a:off x="614562" y="3969528"/>
              <a:ext cx="3340102" cy="596272"/>
              <a:chOff x="614562" y="3969528"/>
              <a:chExt cx="3340102" cy="596272"/>
            </a:xfrm>
          </p:grpSpPr>
          <p:sp>
            <p:nvSpPr>
              <p:cNvPr id="29" name="TextBox 28"/>
              <p:cNvSpPr txBox="1"/>
              <p:nvPr/>
            </p:nvSpPr>
            <p:spPr>
              <a:xfrm>
                <a:off x="614562" y="3969528"/>
                <a:ext cx="287258"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31" name="TextBox 30"/>
              <p:cNvSpPr txBox="1"/>
              <p:nvPr/>
            </p:nvSpPr>
            <p:spPr>
              <a:xfrm>
                <a:off x="1152877" y="3969528"/>
                <a:ext cx="389850"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20</a:t>
                </a:r>
                <a:endParaRPr lang="en-US" sz="1600">
                  <a:latin typeface="Times New Roman" panose="02020603050405020304" pitchFamily="18" charset="0"/>
                  <a:cs typeface="Times New Roman" panose="02020603050405020304" pitchFamily="18" charset="0"/>
                </a:endParaRPr>
              </a:p>
            </p:txBody>
          </p:sp>
          <p:sp>
            <p:nvSpPr>
              <p:cNvPr id="32" name="TextBox 31"/>
              <p:cNvSpPr txBox="1"/>
              <p:nvPr/>
            </p:nvSpPr>
            <p:spPr>
              <a:xfrm>
                <a:off x="1757652" y="3969528"/>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4</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33" name="TextBox 32"/>
              <p:cNvSpPr txBox="1"/>
              <p:nvPr/>
            </p:nvSpPr>
            <p:spPr>
              <a:xfrm>
                <a:off x="2345295" y="3969528"/>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6</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34" name="TextBox 33"/>
              <p:cNvSpPr txBox="1"/>
              <p:nvPr/>
            </p:nvSpPr>
            <p:spPr>
              <a:xfrm>
                <a:off x="2946936" y="3969528"/>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8</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35" name="TextBox 34"/>
              <p:cNvSpPr txBox="1"/>
              <p:nvPr/>
            </p:nvSpPr>
            <p:spPr>
              <a:xfrm>
                <a:off x="3462221" y="3969528"/>
                <a:ext cx="492443"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100</a:t>
                </a:r>
                <a:endParaRPr lang="en-US" sz="1600">
                  <a:latin typeface="Times New Roman" panose="02020603050405020304" pitchFamily="18" charset="0"/>
                  <a:cs typeface="Times New Roman" panose="02020603050405020304" pitchFamily="18" charset="0"/>
                </a:endParaRPr>
              </a:p>
            </p:txBody>
          </p:sp>
          <p:sp>
            <p:nvSpPr>
              <p:cNvPr id="42" name="TextBox 41"/>
              <p:cNvSpPr txBox="1"/>
              <p:nvPr/>
            </p:nvSpPr>
            <p:spPr>
              <a:xfrm>
                <a:off x="1704771" y="4165690"/>
                <a:ext cx="939681" cy="400110"/>
              </a:xfrm>
              <a:prstGeom prst="rect">
                <a:avLst/>
              </a:prstGeom>
              <a:noFill/>
            </p:spPr>
            <p:txBody>
              <a:bodyPr wrap="none" rtlCol="0">
                <a:spAutoFit/>
              </a:bodyPr>
              <a:lstStyle/>
              <a:p>
                <a:r>
                  <a:rPr lang="en-US" sz="2000" smtClean="0">
                    <a:latin typeface="Times New Roman" panose="02020603050405020304" pitchFamily="18" charset="0"/>
                    <a:cs typeface="Times New Roman" panose="02020603050405020304" pitchFamily="18" charset="0"/>
                  </a:rPr>
                  <a:t>Epochs</a:t>
                </a:r>
                <a:endParaRPr lang="en-US" sz="2000">
                  <a:latin typeface="Times New Roman" panose="02020603050405020304" pitchFamily="18" charset="0"/>
                  <a:cs typeface="Times New Roman" panose="02020603050405020304" pitchFamily="18" charset="0"/>
                </a:endParaRPr>
              </a:p>
            </p:txBody>
          </p:sp>
        </p:grpSp>
        <p:grpSp>
          <p:nvGrpSpPr>
            <p:cNvPr id="58" name="Group 57"/>
            <p:cNvGrpSpPr/>
            <p:nvPr/>
          </p:nvGrpSpPr>
          <p:grpSpPr>
            <a:xfrm>
              <a:off x="3794454" y="1441852"/>
              <a:ext cx="713111" cy="2730088"/>
              <a:chOff x="-62752" y="1441852"/>
              <a:chExt cx="713111" cy="2730088"/>
            </a:xfrm>
          </p:grpSpPr>
          <p:sp>
            <p:nvSpPr>
              <p:cNvPr id="59" name="TextBox 58"/>
              <p:cNvSpPr txBox="1"/>
              <p:nvPr/>
            </p:nvSpPr>
            <p:spPr>
              <a:xfrm>
                <a:off x="256421" y="1911195"/>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8</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grpSp>
            <p:nvGrpSpPr>
              <p:cNvPr id="60" name="Group 59"/>
              <p:cNvGrpSpPr/>
              <p:nvPr/>
            </p:nvGrpSpPr>
            <p:grpSpPr>
              <a:xfrm>
                <a:off x="-62752" y="1441852"/>
                <a:ext cx="713111" cy="2730088"/>
                <a:chOff x="-62752" y="1441852"/>
                <a:chExt cx="713111" cy="2730088"/>
              </a:xfrm>
            </p:grpSpPr>
            <p:sp>
              <p:nvSpPr>
                <p:cNvPr id="61" name="TextBox 60"/>
                <p:cNvSpPr txBox="1"/>
                <p:nvPr/>
              </p:nvSpPr>
              <p:spPr>
                <a:xfrm rot="16200000">
                  <a:off x="-637909" y="2562440"/>
                  <a:ext cx="1550424" cy="400110"/>
                </a:xfrm>
                <a:prstGeom prst="rect">
                  <a:avLst/>
                </a:prstGeom>
                <a:noFill/>
              </p:spPr>
              <p:txBody>
                <a:bodyPr wrap="none" rtlCol="0">
                  <a:spAutoFit/>
                </a:bodyPr>
                <a:lstStyle/>
                <a:p>
                  <a:r>
                    <a:rPr lang="en-US" sz="2000" smtClean="0">
                      <a:latin typeface="Times New Roman" panose="02020603050405020304" pitchFamily="18" charset="0"/>
                      <a:cs typeface="Times New Roman" panose="02020603050405020304" pitchFamily="18" charset="0"/>
                    </a:rPr>
                    <a:t>Accuracy(%)</a:t>
                  </a:r>
                  <a:endParaRPr lang="en-US" sz="2000">
                    <a:latin typeface="Times New Roman" panose="02020603050405020304" pitchFamily="18" charset="0"/>
                    <a:cs typeface="Times New Roman" panose="02020603050405020304" pitchFamily="18" charset="0"/>
                  </a:endParaRPr>
                </a:p>
              </p:txBody>
            </p:sp>
            <p:sp>
              <p:nvSpPr>
                <p:cNvPr id="62" name="TextBox 61"/>
                <p:cNvSpPr txBox="1"/>
                <p:nvPr/>
              </p:nvSpPr>
              <p:spPr>
                <a:xfrm>
                  <a:off x="157638" y="1441852"/>
                  <a:ext cx="492443"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100</a:t>
                  </a:r>
                  <a:endParaRPr lang="en-US" sz="1600">
                    <a:latin typeface="Times New Roman" panose="02020603050405020304" pitchFamily="18" charset="0"/>
                    <a:cs typeface="Times New Roman" panose="02020603050405020304" pitchFamily="18" charset="0"/>
                  </a:endParaRPr>
                </a:p>
              </p:txBody>
            </p:sp>
            <p:sp>
              <p:nvSpPr>
                <p:cNvPr id="63" name="TextBox 62"/>
                <p:cNvSpPr txBox="1"/>
                <p:nvPr/>
              </p:nvSpPr>
              <p:spPr>
                <a:xfrm>
                  <a:off x="256421" y="1658598"/>
                  <a:ext cx="389850"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90</a:t>
                  </a:r>
                  <a:endParaRPr lang="en-US" sz="1600">
                    <a:latin typeface="Times New Roman" panose="02020603050405020304" pitchFamily="18" charset="0"/>
                    <a:cs typeface="Times New Roman" panose="02020603050405020304" pitchFamily="18" charset="0"/>
                  </a:endParaRPr>
                </a:p>
              </p:txBody>
            </p:sp>
            <p:sp>
              <p:nvSpPr>
                <p:cNvPr id="64" name="TextBox 63"/>
                <p:cNvSpPr txBox="1"/>
                <p:nvPr/>
              </p:nvSpPr>
              <p:spPr>
                <a:xfrm>
                  <a:off x="256421" y="2130577"/>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7</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65" name="TextBox 64"/>
                <p:cNvSpPr txBox="1"/>
                <p:nvPr/>
              </p:nvSpPr>
              <p:spPr>
                <a:xfrm>
                  <a:off x="256421" y="2362736"/>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6</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66" name="TextBox 65"/>
                <p:cNvSpPr txBox="1"/>
                <p:nvPr/>
              </p:nvSpPr>
              <p:spPr>
                <a:xfrm>
                  <a:off x="256421" y="2638409"/>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5</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67" name="TextBox 66"/>
                <p:cNvSpPr txBox="1"/>
                <p:nvPr/>
              </p:nvSpPr>
              <p:spPr>
                <a:xfrm>
                  <a:off x="256421" y="2864964"/>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4</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68" name="TextBox 67"/>
                <p:cNvSpPr txBox="1"/>
                <p:nvPr/>
              </p:nvSpPr>
              <p:spPr>
                <a:xfrm>
                  <a:off x="256421" y="3109573"/>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3</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69" name="TextBox 68"/>
                <p:cNvSpPr txBox="1"/>
                <p:nvPr/>
              </p:nvSpPr>
              <p:spPr>
                <a:xfrm>
                  <a:off x="256421" y="3348641"/>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2</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70" name="TextBox 69"/>
                <p:cNvSpPr txBox="1"/>
                <p:nvPr/>
              </p:nvSpPr>
              <p:spPr>
                <a:xfrm>
                  <a:off x="256421" y="3577641"/>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1</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71" name="TextBox 70"/>
                <p:cNvSpPr txBox="1"/>
                <p:nvPr/>
              </p:nvSpPr>
              <p:spPr>
                <a:xfrm>
                  <a:off x="363101" y="3833386"/>
                  <a:ext cx="287258"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grpSp>
        </p:grpSp>
        <p:grpSp>
          <p:nvGrpSpPr>
            <p:cNvPr id="87" name="Group 86"/>
            <p:cNvGrpSpPr/>
            <p:nvPr/>
          </p:nvGrpSpPr>
          <p:grpSpPr>
            <a:xfrm>
              <a:off x="7635991" y="1441852"/>
              <a:ext cx="713111" cy="2730088"/>
              <a:chOff x="-62752" y="1441852"/>
              <a:chExt cx="713111" cy="2730088"/>
            </a:xfrm>
          </p:grpSpPr>
          <p:sp>
            <p:nvSpPr>
              <p:cNvPr id="88" name="TextBox 87"/>
              <p:cNvSpPr txBox="1"/>
              <p:nvPr/>
            </p:nvSpPr>
            <p:spPr>
              <a:xfrm>
                <a:off x="256421" y="1911195"/>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8</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grpSp>
            <p:nvGrpSpPr>
              <p:cNvPr id="89" name="Group 88"/>
              <p:cNvGrpSpPr/>
              <p:nvPr/>
            </p:nvGrpSpPr>
            <p:grpSpPr>
              <a:xfrm>
                <a:off x="-62752" y="1441852"/>
                <a:ext cx="713111" cy="2730088"/>
                <a:chOff x="-62752" y="1441852"/>
                <a:chExt cx="713111" cy="2730088"/>
              </a:xfrm>
            </p:grpSpPr>
            <p:sp>
              <p:nvSpPr>
                <p:cNvPr id="90" name="TextBox 89"/>
                <p:cNvSpPr txBox="1"/>
                <p:nvPr/>
              </p:nvSpPr>
              <p:spPr>
                <a:xfrm rot="16200000">
                  <a:off x="-637909" y="2562440"/>
                  <a:ext cx="1550424" cy="400110"/>
                </a:xfrm>
                <a:prstGeom prst="rect">
                  <a:avLst/>
                </a:prstGeom>
                <a:noFill/>
              </p:spPr>
              <p:txBody>
                <a:bodyPr wrap="none" rtlCol="0">
                  <a:spAutoFit/>
                </a:bodyPr>
                <a:lstStyle/>
                <a:p>
                  <a:r>
                    <a:rPr lang="en-US" sz="2000" smtClean="0">
                      <a:latin typeface="Times New Roman" panose="02020603050405020304" pitchFamily="18" charset="0"/>
                      <a:cs typeface="Times New Roman" panose="02020603050405020304" pitchFamily="18" charset="0"/>
                    </a:rPr>
                    <a:t>Accuracy(%)</a:t>
                  </a:r>
                  <a:endParaRPr lang="en-US" sz="2000">
                    <a:latin typeface="Times New Roman" panose="02020603050405020304" pitchFamily="18" charset="0"/>
                    <a:cs typeface="Times New Roman" panose="02020603050405020304" pitchFamily="18" charset="0"/>
                  </a:endParaRPr>
                </a:p>
              </p:txBody>
            </p:sp>
            <p:sp>
              <p:nvSpPr>
                <p:cNvPr id="91" name="TextBox 90"/>
                <p:cNvSpPr txBox="1"/>
                <p:nvPr/>
              </p:nvSpPr>
              <p:spPr>
                <a:xfrm>
                  <a:off x="157638" y="1441852"/>
                  <a:ext cx="492443"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100</a:t>
                  </a:r>
                  <a:endParaRPr lang="en-US" sz="1600">
                    <a:latin typeface="Times New Roman" panose="02020603050405020304" pitchFamily="18" charset="0"/>
                    <a:cs typeface="Times New Roman" panose="02020603050405020304" pitchFamily="18" charset="0"/>
                  </a:endParaRPr>
                </a:p>
              </p:txBody>
            </p:sp>
            <p:sp>
              <p:nvSpPr>
                <p:cNvPr id="92" name="TextBox 91"/>
                <p:cNvSpPr txBox="1"/>
                <p:nvPr/>
              </p:nvSpPr>
              <p:spPr>
                <a:xfrm>
                  <a:off x="256421" y="1658598"/>
                  <a:ext cx="389850"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90</a:t>
                  </a:r>
                  <a:endParaRPr lang="en-US" sz="1600">
                    <a:latin typeface="Times New Roman" panose="02020603050405020304" pitchFamily="18" charset="0"/>
                    <a:cs typeface="Times New Roman" panose="02020603050405020304" pitchFamily="18" charset="0"/>
                  </a:endParaRPr>
                </a:p>
              </p:txBody>
            </p:sp>
            <p:sp>
              <p:nvSpPr>
                <p:cNvPr id="93" name="TextBox 92"/>
                <p:cNvSpPr txBox="1"/>
                <p:nvPr/>
              </p:nvSpPr>
              <p:spPr>
                <a:xfrm>
                  <a:off x="256421" y="2130577"/>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7</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94" name="TextBox 93"/>
                <p:cNvSpPr txBox="1"/>
                <p:nvPr/>
              </p:nvSpPr>
              <p:spPr>
                <a:xfrm>
                  <a:off x="256421" y="2362736"/>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6</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95" name="TextBox 94"/>
                <p:cNvSpPr txBox="1"/>
                <p:nvPr/>
              </p:nvSpPr>
              <p:spPr>
                <a:xfrm>
                  <a:off x="256421" y="2638409"/>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5</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96" name="TextBox 95"/>
                <p:cNvSpPr txBox="1"/>
                <p:nvPr/>
              </p:nvSpPr>
              <p:spPr>
                <a:xfrm>
                  <a:off x="256421" y="2864964"/>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4</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97" name="TextBox 96"/>
                <p:cNvSpPr txBox="1"/>
                <p:nvPr/>
              </p:nvSpPr>
              <p:spPr>
                <a:xfrm>
                  <a:off x="256421" y="3109573"/>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3</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98" name="TextBox 97"/>
                <p:cNvSpPr txBox="1"/>
                <p:nvPr/>
              </p:nvSpPr>
              <p:spPr>
                <a:xfrm>
                  <a:off x="256421" y="3348641"/>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2</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99" name="TextBox 98"/>
                <p:cNvSpPr txBox="1"/>
                <p:nvPr/>
              </p:nvSpPr>
              <p:spPr>
                <a:xfrm>
                  <a:off x="256421" y="3577641"/>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1</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100" name="TextBox 99"/>
                <p:cNvSpPr txBox="1"/>
                <p:nvPr/>
              </p:nvSpPr>
              <p:spPr>
                <a:xfrm>
                  <a:off x="363101" y="3833386"/>
                  <a:ext cx="287258"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grpSp>
        </p:grpSp>
        <p:grpSp>
          <p:nvGrpSpPr>
            <p:cNvPr id="102" name="Group 101"/>
            <p:cNvGrpSpPr/>
            <p:nvPr/>
          </p:nvGrpSpPr>
          <p:grpSpPr>
            <a:xfrm>
              <a:off x="4455207" y="3969528"/>
              <a:ext cx="3340102" cy="596272"/>
              <a:chOff x="614562" y="3969528"/>
              <a:chExt cx="3340102" cy="596272"/>
            </a:xfrm>
          </p:grpSpPr>
          <p:sp>
            <p:nvSpPr>
              <p:cNvPr id="103" name="TextBox 102"/>
              <p:cNvSpPr txBox="1"/>
              <p:nvPr/>
            </p:nvSpPr>
            <p:spPr>
              <a:xfrm>
                <a:off x="614562" y="3969528"/>
                <a:ext cx="287258"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104" name="TextBox 103"/>
              <p:cNvSpPr txBox="1"/>
              <p:nvPr/>
            </p:nvSpPr>
            <p:spPr>
              <a:xfrm>
                <a:off x="1152877" y="3969528"/>
                <a:ext cx="389850"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20</a:t>
                </a:r>
                <a:endParaRPr lang="en-US" sz="1600">
                  <a:latin typeface="Times New Roman" panose="02020603050405020304" pitchFamily="18" charset="0"/>
                  <a:cs typeface="Times New Roman" panose="02020603050405020304" pitchFamily="18" charset="0"/>
                </a:endParaRPr>
              </a:p>
            </p:txBody>
          </p:sp>
          <p:sp>
            <p:nvSpPr>
              <p:cNvPr id="105" name="TextBox 104"/>
              <p:cNvSpPr txBox="1"/>
              <p:nvPr/>
            </p:nvSpPr>
            <p:spPr>
              <a:xfrm>
                <a:off x="1757652" y="3969528"/>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4</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106" name="TextBox 105"/>
              <p:cNvSpPr txBox="1"/>
              <p:nvPr/>
            </p:nvSpPr>
            <p:spPr>
              <a:xfrm>
                <a:off x="2345295" y="3969528"/>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6</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107" name="TextBox 106"/>
              <p:cNvSpPr txBox="1"/>
              <p:nvPr/>
            </p:nvSpPr>
            <p:spPr>
              <a:xfrm>
                <a:off x="2946936" y="3969528"/>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8</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108" name="TextBox 107"/>
              <p:cNvSpPr txBox="1"/>
              <p:nvPr/>
            </p:nvSpPr>
            <p:spPr>
              <a:xfrm>
                <a:off x="3462221" y="3969528"/>
                <a:ext cx="492443"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100</a:t>
                </a:r>
                <a:endParaRPr lang="en-US" sz="1600">
                  <a:latin typeface="Times New Roman" panose="02020603050405020304" pitchFamily="18" charset="0"/>
                  <a:cs typeface="Times New Roman" panose="02020603050405020304" pitchFamily="18" charset="0"/>
                </a:endParaRPr>
              </a:p>
            </p:txBody>
          </p:sp>
          <p:sp>
            <p:nvSpPr>
              <p:cNvPr id="109" name="TextBox 108"/>
              <p:cNvSpPr txBox="1"/>
              <p:nvPr/>
            </p:nvSpPr>
            <p:spPr>
              <a:xfrm>
                <a:off x="1704771" y="4165690"/>
                <a:ext cx="939681" cy="400110"/>
              </a:xfrm>
              <a:prstGeom prst="rect">
                <a:avLst/>
              </a:prstGeom>
              <a:noFill/>
            </p:spPr>
            <p:txBody>
              <a:bodyPr wrap="none" rtlCol="0">
                <a:spAutoFit/>
              </a:bodyPr>
              <a:lstStyle/>
              <a:p>
                <a:r>
                  <a:rPr lang="en-US" sz="2000" smtClean="0">
                    <a:latin typeface="Times New Roman" panose="02020603050405020304" pitchFamily="18" charset="0"/>
                    <a:cs typeface="Times New Roman" panose="02020603050405020304" pitchFamily="18" charset="0"/>
                  </a:rPr>
                  <a:t>Epochs</a:t>
                </a:r>
                <a:endParaRPr lang="en-US" sz="2000">
                  <a:latin typeface="Times New Roman" panose="02020603050405020304" pitchFamily="18" charset="0"/>
                  <a:cs typeface="Times New Roman" panose="02020603050405020304" pitchFamily="18" charset="0"/>
                </a:endParaRPr>
              </a:p>
            </p:txBody>
          </p:sp>
        </p:grpSp>
        <p:grpSp>
          <p:nvGrpSpPr>
            <p:cNvPr id="110" name="Group 109"/>
            <p:cNvGrpSpPr/>
            <p:nvPr/>
          </p:nvGrpSpPr>
          <p:grpSpPr>
            <a:xfrm>
              <a:off x="8303382" y="3969528"/>
              <a:ext cx="3340102" cy="596272"/>
              <a:chOff x="614562" y="3969528"/>
              <a:chExt cx="3340102" cy="596272"/>
            </a:xfrm>
          </p:grpSpPr>
          <p:sp>
            <p:nvSpPr>
              <p:cNvPr id="111" name="TextBox 110"/>
              <p:cNvSpPr txBox="1"/>
              <p:nvPr/>
            </p:nvSpPr>
            <p:spPr>
              <a:xfrm>
                <a:off x="614562" y="3969528"/>
                <a:ext cx="287258"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112" name="TextBox 111"/>
              <p:cNvSpPr txBox="1"/>
              <p:nvPr/>
            </p:nvSpPr>
            <p:spPr>
              <a:xfrm>
                <a:off x="1152877" y="3969528"/>
                <a:ext cx="389850"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20</a:t>
                </a:r>
                <a:endParaRPr lang="en-US" sz="1600">
                  <a:latin typeface="Times New Roman" panose="02020603050405020304" pitchFamily="18" charset="0"/>
                  <a:cs typeface="Times New Roman" panose="02020603050405020304" pitchFamily="18" charset="0"/>
                </a:endParaRPr>
              </a:p>
            </p:txBody>
          </p:sp>
          <p:sp>
            <p:nvSpPr>
              <p:cNvPr id="113" name="TextBox 112"/>
              <p:cNvSpPr txBox="1"/>
              <p:nvPr/>
            </p:nvSpPr>
            <p:spPr>
              <a:xfrm>
                <a:off x="1757652" y="3969528"/>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4</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114" name="TextBox 113"/>
              <p:cNvSpPr txBox="1"/>
              <p:nvPr/>
            </p:nvSpPr>
            <p:spPr>
              <a:xfrm>
                <a:off x="2345295" y="3969528"/>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6</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115" name="TextBox 114"/>
              <p:cNvSpPr txBox="1"/>
              <p:nvPr/>
            </p:nvSpPr>
            <p:spPr>
              <a:xfrm>
                <a:off x="2946936" y="3969528"/>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8</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116" name="TextBox 115"/>
              <p:cNvSpPr txBox="1"/>
              <p:nvPr/>
            </p:nvSpPr>
            <p:spPr>
              <a:xfrm>
                <a:off x="3462221" y="3969528"/>
                <a:ext cx="492443"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100</a:t>
                </a:r>
                <a:endParaRPr lang="en-US" sz="1600">
                  <a:latin typeface="Times New Roman" panose="02020603050405020304" pitchFamily="18" charset="0"/>
                  <a:cs typeface="Times New Roman" panose="02020603050405020304" pitchFamily="18" charset="0"/>
                </a:endParaRPr>
              </a:p>
            </p:txBody>
          </p:sp>
          <p:sp>
            <p:nvSpPr>
              <p:cNvPr id="117" name="TextBox 116"/>
              <p:cNvSpPr txBox="1"/>
              <p:nvPr/>
            </p:nvSpPr>
            <p:spPr>
              <a:xfrm>
                <a:off x="1704771" y="4165690"/>
                <a:ext cx="939681" cy="400110"/>
              </a:xfrm>
              <a:prstGeom prst="rect">
                <a:avLst/>
              </a:prstGeom>
              <a:noFill/>
            </p:spPr>
            <p:txBody>
              <a:bodyPr wrap="none" rtlCol="0">
                <a:spAutoFit/>
              </a:bodyPr>
              <a:lstStyle/>
              <a:p>
                <a:r>
                  <a:rPr lang="en-US" sz="2000" smtClean="0">
                    <a:latin typeface="Times New Roman" panose="02020603050405020304" pitchFamily="18" charset="0"/>
                    <a:cs typeface="Times New Roman" panose="02020603050405020304" pitchFamily="18" charset="0"/>
                  </a:rPr>
                  <a:t>Epochs</a:t>
                </a:r>
                <a:endParaRPr lang="en-US" sz="2000">
                  <a:latin typeface="Times New Roman" panose="02020603050405020304" pitchFamily="18" charset="0"/>
                  <a:cs typeface="Times New Roman" panose="02020603050405020304" pitchFamily="18" charset="0"/>
                </a:endParaRPr>
              </a:p>
            </p:txBody>
          </p:sp>
        </p:grpSp>
        <p:sp>
          <p:nvSpPr>
            <p:cNvPr id="119" name="Rectangle 118"/>
            <p:cNvSpPr/>
            <p:nvPr/>
          </p:nvSpPr>
          <p:spPr>
            <a:xfrm>
              <a:off x="9036622" y="3577641"/>
              <a:ext cx="2416313"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2" name="Group 121"/>
            <p:cNvGrpSpPr/>
            <p:nvPr/>
          </p:nvGrpSpPr>
          <p:grpSpPr>
            <a:xfrm>
              <a:off x="5074195" y="3489752"/>
              <a:ext cx="2646878" cy="473933"/>
              <a:chOff x="5074195" y="3489752"/>
              <a:chExt cx="2646878" cy="473933"/>
            </a:xfrm>
          </p:grpSpPr>
          <p:sp>
            <p:nvSpPr>
              <p:cNvPr id="118" name="Rectangle 117"/>
              <p:cNvSpPr/>
              <p:nvPr/>
            </p:nvSpPr>
            <p:spPr>
              <a:xfrm>
                <a:off x="5188447" y="3577641"/>
                <a:ext cx="2416313"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p:cNvSpPr txBox="1"/>
              <p:nvPr/>
            </p:nvSpPr>
            <p:spPr>
              <a:xfrm>
                <a:off x="5074195" y="3489752"/>
                <a:ext cx="2646878" cy="292388"/>
              </a:xfrm>
              <a:prstGeom prst="rect">
                <a:avLst/>
              </a:prstGeom>
              <a:noFill/>
            </p:spPr>
            <p:txBody>
              <a:bodyPr wrap="none" rtlCol="0">
                <a:spAutoFit/>
              </a:bodyPr>
              <a:lstStyle/>
              <a:p>
                <a:r>
                  <a:rPr lang="en-US" sz="1300" smtClean="0">
                    <a:latin typeface="Times New Roman" panose="02020603050405020304" pitchFamily="18" charset="0"/>
                    <a:cs typeface="Times New Roman" panose="02020603050405020304" pitchFamily="18" charset="0"/>
                  </a:rPr>
                  <a:t>Normally case - mAP@0.5 = 83.6% </a:t>
                </a:r>
                <a:endParaRPr lang="en-US" sz="1300">
                  <a:latin typeface="Times New Roman" panose="02020603050405020304" pitchFamily="18" charset="0"/>
                  <a:cs typeface="Times New Roman" panose="02020603050405020304" pitchFamily="18" charset="0"/>
                </a:endParaRPr>
              </a:p>
            </p:txBody>
          </p:sp>
          <p:sp>
            <p:nvSpPr>
              <p:cNvPr id="121" name="TextBox 120"/>
              <p:cNvSpPr txBox="1"/>
              <p:nvPr/>
            </p:nvSpPr>
            <p:spPr>
              <a:xfrm>
                <a:off x="5077702" y="3671297"/>
                <a:ext cx="2627642" cy="292388"/>
              </a:xfrm>
              <a:prstGeom prst="rect">
                <a:avLst/>
              </a:prstGeom>
              <a:noFill/>
            </p:spPr>
            <p:txBody>
              <a:bodyPr wrap="none" rtlCol="0">
                <a:spAutoFit/>
              </a:bodyPr>
              <a:lstStyle/>
              <a:p>
                <a:r>
                  <a:rPr lang="en-US" sz="1300" smtClean="0">
                    <a:latin typeface="Times New Roman" panose="02020603050405020304" pitchFamily="18" charset="0"/>
                    <a:cs typeface="Times New Roman" panose="02020603050405020304" pitchFamily="18" charset="0"/>
                  </a:rPr>
                  <a:t>Specially case - mAP@0.5 = 98.2% </a:t>
                </a:r>
                <a:endParaRPr lang="en-US" sz="1300">
                  <a:latin typeface="Times New Roman" panose="02020603050405020304" pitchFamily="18" charset="0"/>
                  <a:cs typeface="Times New Roman" panose="02020603050405020304" pitchFamily="18" charset="0"/>
                </a:endParaRPr>
              </a:p>
            </p:txBody>
          </p:sp>
        </p:grpSp>
        <p:grpSp>
          <p:nvGrpSpPr>
            <p:cNvPr id="123" name="Group 122"/>
            <p:cNvGrpSpPr/>
            <p:nvPr/>
          </p:nvGrpSpPr>
          <p:grpSpPr>
            <a:xfrm>
              <a:off x="8938936" y="3494832"/>
              <a:ext cx="2427391" cy="473933"/>
              <a:chOff x="5071693" y="3489752"/>
              <a:chExt cx="2649380" cy="473933"/>
            </a:xfrm>
          </p:grpSpPr>
          <p:sp>
            <p:nvSpPr>
              <p:cNvPr id="124" name="Rectangle 123"/>
              <p:cNvSpPr/>
              <p:nvPr/>
            </p:nvSpPr>
            <p:spPr>
              <a:xfrm>
                <a:off x="5188447" y="3577641"/>
                <a:ext cx="2416313"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p:cNvSpPr txBox="1"/>
              <p:nvPr/>
            </p:nvSpPr>
            <p:spPr>
              <a:xfrm>
                <a:off x="5074195" y="3489752"/>
                <a:ext cx="2646878" cy="292388"/>
              </a:xfrm>
              <a:prstGeom prst="rect">
                <a:avLst/>
              </a:prstGeom>
              <a:noFill/>
            </p:spPr>
            <p:txBody>
              <a:bodyPr wrap="none" rtlCol="0">
                <a:spAutoFit/>
              </a:bodyPr>
              <a:lstStyle/>
              <a:p>
                <a:r>
                  <a:rPr lang="en-US" sz="1300" smtClean="0">
                    <a:latin typeface="Times New Roman" panose="02020603050405020304" pitchFamily="18" charset="0"/>
                    <a:cs typeface="Times New Roman" panose="02020603050405020304" pitchFamily="18" charset="0"/>
                  </a:rPr>
                  <a:t>Normally case - mAP@0.5 = 86.8% </a:t>
                </a:r>
                <a:endParaRPr lang="en-US" sz="1300">
                  <a:latin typeface="Times New Roman" panose="02020603050405020304" pitchFamily="18" charset="0"/>
                  <a:cs typeface="Times New Roman" panose="02020603050405020304" pitchFamily="18" charset="0"/>
                </a:endParaRPr>
              </a:p>
            </p:txBody>
          </p:sp>
          <p:sp>
            <p:nvSpPr>
              <p:cNvPr id="126" name="TextBox 125"/>
              <p:cNvSpPr txBox="1"/>
              <p:nvPr/>
            </p:nvSpPr>
            <p:spPr>
              <a:xfrm>
                <a:off x="5071693" y="3671297"/>
                <a:ext cx="2627642" cy="292388"/>
              </a:xfrm>
              <a:prstGeom prst="rect">
                <a:avLst/>
              </a:prstGeom>
              <a:noFill/>
            </p:spPr>
            <p:txBody>
              <a:bodyPr wrap="none" rtlCol="0">
                <a:spAutoFit/>
              </a:bodyPr>
              <a:lstStyle/>
              <a:p>
                <a:r>
                  <a:rPr lang="en-US" sz="1300" smtClean="0">
                    <a:latin typeface="Times New Roman" panose="02020603050405020304" pitchFamily="18" charset="0"/>
                    <a:cs typeface="Times New Roman" panose="02020603050405020304" pitchFamily="18" charset="0"/>
                  </a:rPr>
                  <a:t>Specially case - mAP@0.5 = 98.6% </a:t>
                </a:r>
                <a:endParaRPr lang="en-US" sz="1300">
                  <a:latin typeface="Times New Roman" panose="02020603050405020304" pitchFamily="18" charset="0"/>
                  <a:cs typeface="Times New Roman" panose="02020603050405020304" pitchFamily="18" charset="0"/>
                </a:endParaRPr>
              </a:p>
            </p:txBody>
          </p:sp>
        </p:grpSp>
        <p:sp>
          <p:nvSpPr>
            <p:cNvPr id="127" name="Rectangle 126"/>
            <p:cNvSpPr/>
            <p:nvPr/>
          </p:nvSpPr>
          <p:spPr>
            <a:xfrm>
              <a:off x="5374106" y="1234432"/>
              <a:ext cx="1410044" cy="3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latin typeface="Times New Roman" panose="02020603050405020304" pitchFamily="18" charset="0"/>
                  <a:cs typeface="Times New Roman" panose="02020603050405020304" pitchFamily="18" charset="0"/>
                </a:rPr>
                <a:t>YOLOv7</a:t>
              </a:r>
              <a:endParaRPr lang="en-US" sz="2400" b="1">
                <a:solidFill>
                  <a:schemeClr val="tx1"/>
                </a:solidFill>
                <a:latin typeface="Times New Roman" panose="02020603050405020304" pitchFamily="18" charset="0"/>
                <a:cs typeface="Times New Roman" panose="02020603050405020304" pitchFamily="18" charset="0"/>
              </a:endParaRPr>
            </a:p>
          </p:txBody>
        </p:sp>
        <p:sp>
          <p:nvSpPr>
            <p:cNvPr id="128" name="Rectangle 127"/>
            <p:cNvSpPr/>
            <p:nvPr/>
          </p:nvSpPr>
          <p:spPr>
            <a:xfrm>
              <a:off x="9216462" y="1234432"/>
              <a:ext cx="1410044" cy="3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latin typeface="Times New Roman" panose="02020603050405020304" pitchFamily="18" charset="0"/>
                  <a:cs typeface="Times New Roman" panose="02020603050405020304" pitchFamily="18" charset="0"/>
                </a:rPr>
                <a:t>YOLOv8</a:t>
              </a:r>
              <a:endParaRPr lang="en-US" sz="2400" b="1">
                <a:solidFill>
                  <a:schemeClr val="tx1"/>
                </a:solidFill>
                <a:latin typeface="Times New Roman" panose="02020603050405020304" pitchFamily="18" charset="0"/>
                <a:cs typeface="Times New Roman" panose="02020603050405020304" pitchFamily="18" charset="0"/>
              </a:endParaRPr>
            </a:p>
          </p:txBody>
        </p:sp>
      </p:grpSp>
      <p:sp>
        <p:nvSpPr>
          <p:cNvPr id="129" name="TextBox 128">
            <a:extLst>
              <a:ext uri="{FF2B5EF4-FFF2-40B4-BE49-F238E27FC236}">
                <a16:creationId xmlns:a16="http://schemas.microsoft.com/office/drawing/2014/main" id="{37261930-12D4-A82F-BE83-8CABCC27ECD6}"/>
              </a:ext>
            </a:extLst>
          </p:cNvPr>
          <p:cNvSpPr txBox="1"/>
          <p:nvPr/>
        </p:nvSpPr>
        <p:spPr>
          <a:xfrm>
            <a:off x="372041" y="168700"/>
            <a:ext cx="10781512" cy="738664"/>
          </a:xfrm>
          <a:prstGeom prst="rect">
            <a:avLst/>
          </a:prstGeom>
          <a:noFill/>
        </p:spPr>
        <p:txBody>
          <a:bodyPr wrap="square">
            <a:spAutoFit/>
          </a:bodyPr>
          <a:lstStyle/>
          <a:p>
            <a:pPr>
              <a:lnSpc>
                <a:spcPct val="150000"/>
              </a:lnSpc>
            </a:pPr>
            <a:r>
              <a:rPr lang="en-US" sz="2800" b="1" smtClean="0">
                <a:solidFill>
                  <a:srgbClr val="00477F"/>
                </a:solidFill>
                <a:latin typeface="Times New Roman" panose="02020603050405020304" pitchFamily="18" charset="0"/>
                <a:cs typeface="Times New Roman" panose="02020603050405020304" pitchFamily="18" charset="0"/>
              </a:rPr>
              <a:t>Độ hiệu quả của mô hình khi huấn luyện với dữ liệu được chọn lọc</a:t>
            </a:r>
            <a:endParaRPr lang="en-US" sz="2800" b="1">
              <a:solidFill>
                <a:srgbClr val="00477F"/>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796434" y="4829483"/>
            <a:ext cx="11258894" cy="1754326"/>
          </a:xfrm>
          <a:prstGeom prst="rect">
            <a:avLst/>
          </a:prstGeom>
          <a:noFill/>
        </p:spPr>
        <p:txBody>
          <a:bodyPr wrap="square" rtlCol="0">
            <a:spAutoFit/>
          </a:bodyPr>
          <a:lstStyle/>
          <a:p>
            <a:r>
              <a:rPr lang="en-US" smtClean="0">
                <a:solidFill>
                  <a:srgbClr val="00477F"/>
                </a:solidFill>
                <a:latin typeface="Times New Roman" panose="02020603050405020304" pitchFamily="18" charset="0"/>
                <a:cs typeface="Times New Roman" panose="02020603050405020304" pitchFamily="18" charset="0"/>
              </a:rPr>
              <a:t>-  Đường màu xanh biểu thị sự cải thiện độ chính xác trung bình mô hình khi train với dữ liệu thông thường.</a:t>
            </a:r>
          </a:p>
          <a:p>
            <a:endParaRPr lang="en-US">
              <a:solidFill>
                <a:srgbClr val="00477F"/>
              </a:solidFill>
              <a:latin typeface="Times New Roman" panose="02020603050405020304" pitchFamily="18" charset="0"/>
              <a:cs typeface="Times New Roman" panose="02020603050405020304" pitchFamily="18" charset="0"/>
            </a:endParaRPr>
          </a:p>
          <a:p>
            <a:r>
              <a:rPr lang="en-US" smtClean="0">
                <a:solidFill>
                  <a:srgbClr val="00477F"/>
                </a:solidFill>
                <a:latin typeface="Times New Roman" panose="02020603050405020304" pitchFamily="18" charset="0"/>
                <a:cs typeface="Times New Roman" panose="02020603050405020304" pitchFamily="18" charset="0"/>
              </a:rPr>
              <a:t>-  Đường màu đỏ </a:t>
            </a:r>
            <a:r>
              <a:rPr lang="en-US">
                <a:solidFill>
                  <a:srgbClr val="00477F"/>
                </a:solidFill>
                <a:latin typeface="Times New Roman" panose="02020603050405020304" pitchFamily="18" charset="0"/>
                <a:cs typeface="Times New Roman" panose="02020603050405020304" pitchFamily="18" charset="0"/>
              </a:rPr>
              <a:t>biểu thị </a:t>
            </a:r>
            <a:r>
              <a:rPr lang="en-US" smtClean="0">
                <a:solidFill>
                  <a:srgbClr val="00477F"/>
                </a:solidFill>
                <a:latin typeface="Times New Roman" panose="02020603050405020304" pitchFamily="18" charset="0"/>
                <a:cs typeface="Times New Roman" panose="02020603050405020304" pitchFamily="18" charset="0"/>
              </a:rPr>
              <a:t>sự cải thiện độ </a:t>
            </a:r>
            <a:r>
              <a:rPr lang="en-US">
                <a:solidFill>
                  <a:srgbClr val="00477F"/>
                </a:solidFill>
                <a:latin typeface="Times New Roman" panose="02020603050405020304" pitchFamily="18" charset="0"/>
                <a:cs typeface="Times New Roman" panose="02020603050405020304" pitchFamily="18" charset="0"/>
              </a:rPr>
              <a:t>chính xác trung bình mô hình khi train với dữ liệu </a:t>
            </a:r>
            <a:r>
              <a:rPr lang="en-US" smtClean="0">
                <a:solidFill>
                  <a:srgbClr val="00477F"/>
                </a:solidFill>
                <a:latin typeface="Times New Roman" panose="02020603050405020304" pitchFamily="18" charset="0"/>
                <a:cs typeface="Times New Roman" panose="02020603050405020304" pitchFamily="18" charset="0"/>
              </a:rPr>
              <a:t>tập chung vào các trường </a:t>
            </a:r>
            <a:r>
              <a:rPr lang="en-US">
                <a:solidFill>
                  <a:srgbClr val="00477F"/>
                </a:solidFill>
                <a:latin typeface="Times New Roman" panose="02020603050405020304" pitchFamily="18" charset="0"/>
                <a:cs typeface="Times New Roman" panose="02020603050405020304" pitchFamily="18" charset="0"/>
              </a:rPr>
              <a:t> </a:t>
            </a:r>
            <a:r>
              <a:rPr lang="en-US" smtClean="0">
                <a:solidFill>
                  <a:srgbClr val="00477F"/>
                </a:solidFill>
                <a:latin typeface="Times New Roman" panose="02020603050405020304" pitchFamily="18" charset="0"/>
                <a:cs typeface="Times New Roman" panose="02020603050405020304" pitchFamily="18" charset="0"/>
              </a:rPr>
              <a:t>hợp dễ gây nhầm lẫn.</a:t>
            </a:r>
            <a:endParaRPr lang="en-US">
              <a:solidFill>
                <a:srgbClr val="00477F"/>
              </a:solidFill>
              <a:latin typeface="Times New Roman" panose="02020603050405020304" pitchFamily="18" charset="0"/>
              <a:cs typeface="Times New Roman" panose="02020603050405020304" pitchFamily="18" charset="0"/>
            </a:endParaRPr>
          </a:p>
          <a:p>
            <a:endParaRPr lang="en-US">
              <a:solidFill>
                <a:srgbClr val="00477F"/>
              </a:solidFill>
              <a:latin typeface="Times New Roman" panose="02020603050405020304" pitchFamily="18" charset="0"/>
              <a:cs typeface="Times New Roman" panose="02020603050405020304" pitchFamily="18" charset="0"/>
            </a:endParaRPr>
          </a:p>
          <a:p>
            <a:endParaRPr lang="en-US">
              <a:solidFill>
                <a:srgbClr val="00477F"/>
              </a:solidFill>
              <a:latin typeface="Times New Roman" panose="02020603050405020304" pitchFamily="18" charset="0"/>
              <a:cs typeface="Times New Roman" panose="02020603050405020304" pitchFamily="18" charset="0"/>
            </a:endParaRPr>
          </a:p>
        </p:txBody>
      </p:sp>
      <p:sp>
        <p:nvSpPr>
          <p:cNvPr id="131" name="Slide Number Placeholder 1">
            <a:extLst>
              <a:ext uri="{FF2B5EF4-FFF2-40B4-BE49-F238E27FC236}">
                <a16:creationId xmlns:a16="http://schemas.microsoft.com/office/drawing/2014/main" id="{A545DD41-8E62-546A-D9BF-025FE7AFA84F}"/>
              </a:ext>
            </a:extLst>
          </p:cNvPr>
          <p:cNvSpPr>
            <a:spLocks noGrp="1"/>
          </p:cNvSpPr>
          <p:nvPr>
            <p:ph type="sldNum" sz="quarter" idx="12"/>
          </p:nvPr>
        </p:nvSpPr>
        <p:spPr>
          <a:xfrm>
            <a:off x="11595798" y="6437647"/>
            <a:ext cx="464057" cy="338554"/>
          </a:xfrm>
        </p:spPr>
        <p:txBody>
          <a:bodyPr/>
          <a:lstStyle/>
          <a:p>
            <a:r>
              <a:rPr lang="en-US" sz="2000" b="1" smtClean="0">
                <a:latin typeface="Times New Roman" panose="02020603050405020304" pitchFamily="18" charset="0"/>
                <a:cs typeface="Times New Roman" panose="02020603050405020304" pitchFamily="18" charset="0"/>
              </a:rPr>
              <a:t>14</a:t>
            </a:r>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59435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37261930-12D4-A82F-BE83-8CABCC27ECD6}"/>
              </a:ext>
            </a:extLst>
          </p:cNvPr>
          <p:cNvSpPr txBox="1"/>
          <p:nvPr/>
        </p:nvSpPr>
        <p:spPr>
          <a:xfrm>
            <a:off x="322118" y="122101"/>
            <a:ext cx="5785457" cy="738664"/>
          </a:xfrm>
          <a:prstGeom prst="rect">
            <a:avLst/>
          </a:prstGeom>
          <a:noFill/>
        </p:spPr>
        <p:txBody>
          <a:bodyPr wrap="square">
            <a:spAutoFit/>
          </a:bodyPr>
          <a:lstStyle/>
          <a:p>
            <a:pPr>
              <a:lnSpc>
                <a:spcPct val="150000"/>
              </a:lnSpc>
            </a:pPr>
            <a:r>
              <a:rPr lang="en-US" sz="2800" b="1" smtClean="0">
                <a:solidFill>
                  <a:srgbClr val="00477F"/>
                </a:solidFill>
                <a:latin typeface="Times New Roman" panose="02020603050405020304" pitchFamily="18" charset="0"/>
                <a:cs typeface="Times New Roman" panose="02020603050405020304" pitchFamily="18" charset="0"/>
              </a:rPr>
              <a:t>Kết quả thuật toán đếm hạt</a:t>
            </a:r>
            <a:endParaRPr lang="en-US" sz="2800" b="1">
              <a:solidFill>
                <a:srgbClr val="00477F"/>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860393" y="4799644"/>
            <a:ext cx="9823031" cy="1501270"/>
          </a:xfrm>
          <a:prstGeom prst="rect">
            <a:avLst/>
          </a:prstGeom>
        </p:spPr>
      </p:pic>
      <p:sp>
        <p:nvSpPr>
          <p:cNvPr id="6" name="TextBox 5"/>
          <p:cNvSpPr txBox="1"/>
          <p:nvPr/>
        </p:nvSpPr>
        <p:spPr>
          <a:xfrm>
            <a:off x="322119" y="2109824"/>
            <a:ext cx="5000685" cy="923330"/>
          </a:xfrm>
          <a:prstGeom prst="rect">
            <a:avLst/>
          </a:prstGeom>
          <a:noFill/>
        </p:spPr>
        <p:txBody>
          <a:bodyPr wrap="square" rtlCol="0">
            <a:spAutoFit/>
          </a:bodyPr>
          <a:lstStyle/>
          <a:p>
            <a:pPr algn="just"/>
            <a:r>
              <a:rPr lang="en-US" smtClean="0"/>
              <a:t>- </a:t>
            </a:r>
            <a:r>
              <a:rPr lang="en-US" smtClean="0">
                <a:latin typeface="Times New Roman" panose="02020603050405020304" pitchFamily="18" charset="0"/>
                <a:cs typeface="Times New Roman" panose="02020603050405020304" pitchFamily="18" charset="0"/>
              </a:rPr>
              <a:t>Mô hình YOLOv8 (95%) cho thấy sự chính xác cao hơn so với mô hình YOLOv7 (91%) và mô hình YOLOv5 (93%) tại ngưỡng 8 frame.</a:t>
            </a:r>
            <a:endParaRPr lang="en-US">
              <a:latin typeface="Times New Roman" panose="02020603050405020304" pitchFamily="18" charset="0"/>
              <a:cs typeface="Times New Roman" panose="02020603050405020304" pitchFamily="18" charset="0"/>
            </a:endParaRPr>
          </a:p>
        </p:txBody>
      </p:sp>
      <p:sp>
        <p:nvSpPr>
          <p:cNvPr id="25" name="TextBox 24"/>
          <p:cNvSpPr txBox="1"/>
          <p:nvPr/>
        </p:nvSpPr>
        <p:spPr>
          <a:xfrm>
            <a:off x="322119" y="3364956"/>
            <a:ext cx="5000685" cy="923330"/>
          </a:xfrm>
          <a:prstGeom prst="rect">
            <a:avLst/>
          </a:prstGeom>
          <a:noFill/>
        </p:spPr>
        <p:txBody>
          <a:bodyPr wrap="square" rtlCol="0">
            <a:spAutoFit/>
          </a:bodyPr>
          <a:lstStyle/>
          <a:p>
            <a:pPr algn="just"/>
            <a:r>
              <a:rPr lang="en-US" smtClean="0"/>
              <a:t>- </a:t>
            </a:r>
            <a:r>
              <a:rPr lang="en-US" smtClean="0">
                <a:latin typeface="Times New Roman" panose="02020603050405020304" pitchFamily="18" charset="0"/>
                <a:cs typeface="Times New Roman" panose="02020603050405020304" pitchFamily="18" charset="0"/>
              </a:rPr>
              <a:t>Thời gian suy luận trung bình của mô hình của YOLOv5 cao nhất với 102fps và YOLOv8 là lâu nhất với 70fps.</a:t>
            </a:r>
            <a:endParaRPr lang="en-US">
              <a:latin typeface="Times New Roman" panose="02020603050405020304" pitchFamily="18" charset="0"/>
              <a:cs typeface="Times New Roman" panose="02020603050405020304" pitchFamily="18" charset="0"/>
            </a:endParaRPr>
          </a:p>
        </p:txBody>
      </p:sp>
      <p:sp>
        <p:nvSpPr>
          <p:cNvPr id="26" name="TextBox 25"/>
          <p:cNvSpPr txBox="1"/>
          <p:nvPr/>
        </p:nvSpPr>
        <p:spPr>
          <a:xfrm>
            <a:off x="322119" y="1043149"/>
            <a:ext cx="5000685" cy="646331"/>
          </a:xfrm>
          <a:prstGeom prst="rect">
            <a:avLst/>
          </a:prstGeom>
          <a:noFill/>
        </p:spPr>
        <p:txBody>
          <a:bodyPr wrap="square" rtlCol="0">
            <a:spAutoFit/>
          </a:bodyPr>
          <a:lstStyle/>
          <a:p>
            <a:pPr algn="just"/>
            <a:r>
              <a:rPr lang="en-US" smtClean="0">
                <a:latin typeface="Times New Roman" panose="02020603050405020304" pitchFamily="18" charset="0"/>
                <a:cs typeface="Times New Roman" panose="02020603050405020304" pitchFamily="18" charset="0"/>
              </a:rPr>
              <a:t>- Sử dụng ngưỡng frame mang khác nhau để kết luận số lượng hạt trong giọt và so sánh hiệu suất.</a:t>
            </a:r>
            <a:endParaRPr lang="en-US">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574DFB7F-2A4A-484D-7479-8A0042628BFC}"/>
              </a:ext>
            </a:extLst>
          </p:cNvPr>
          <p:cNvSpPr txBox="1"/>
          <p:nvPr/>
        </p:nvSpPr>
        <p:spPr>
          <a:xfrm>
            <a:off x="3760780" y="6372499"/>
            <a:ext cx="4294765" cy="369332"/>
          </a:xfrm>
          <a:prstGeom prst="rect">
            <a:avLst/>
          </a:prstGeom>
          <a:noFill/>
        </p:spPr>
        <p:txBody>
          <a:bodyPr wrap="none" lIns="91440" tIns="45720" rIns="91440" bIns="45720" rtlCol="0" anchor="t">
            <a:spAutoFit/>
          </a:bodyPr>
          <a:lstStyle/>
          <a:p>
            <a:r>
              <a:rPr lang="en-US" smtClean="0">
                <a:latin typeface="Times New Roman"/>
                <a:cs typeface="Times New Roman"/>
              </a:rPr>
              <a:t>Tốc độ suy luận trung bình của mỗi mô hình</a:t>
            </a:r>
            <a:endParaRPr lang="en-US">
              <a:latin typeface="Times New Roman"/>
              <a:cs typeface="Times New Roman"/>
            </a:endParaRPr>
          </a:p>
        </p:txBody>
      </p:sp>
      <p:grpSp>
        <p:nvGrpSpPr>
          <p:cNvPr id="28" name="Group 27"/>
          <p:cNvGrpSpPr/>
          <p:nvPr/>
        </p:nvGrpSpPr>
        <p:grpSpPr>
          <a:xfrm>
            <a:off x="5908162" y="18140"/>
            <a:ext cx="6211153" cy="4709919"/>
            <a:chOff x="3169913" y="1234435"/>
            <a:chExt cx="6211153" cy="4709919"/>
          </a:xfrm>
        </p:grpSpPr>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9913" y="1234435"/>
              <a:ext cx="6211153" cy="4658365"/>
            </a:xfrm>
            <a:prstGeom prst="rect">
              <a:avLst/>
            </a:prstGeom>
          </p:spPr>
        </p:pic>
        <p:grpSp>
          <p:nvGrpSpPr>
            <p:cNvPr id="30" name="Group 29"/>
            <p:cNvGrpSpPr/>
            <p:nvPr/>
          </p:nvGrpSpPr>
          <p:grpSpPr>
            <a:xfrm>
              <a:off x="3252911" y="1402080"/>
              <a:ext cx="5030436" cy="4542274"/>
              <a:chOff x="3252911" y="1402080"/>
              <a:chExt cx="5030436" cy="4542274"/>
            </a:xfrm>
          </p:grpSpPr>
          <p:sp>
            <p:nvSpPr>
              <p:cNvPr id="31" name="Rectangle 30"/>
              <p:cNvSpPr/>
              <p:nvPr/>
            </p:nvSpPr>
            <p:spPr>
              <a:xfrm>
                <a:off x="3582093" y="1727200"/>
                <a:ext cx="267854" cy="3786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3469798" y="1638300"/>
                <a:ext cx="492443"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100</a:t>
                </a:r>
                <a:endParaRPr lang="en-US" sz="1600">
                  <a:latin typeface="Times New Roman" panose="02020603050405020304" pitchFamily="18" charset="0"/>
                  <a:cs typeface="Times New Roman" panose="02020603050405020304" pitchFamily="18" charset="0"/>
                </a:endParaRPr>
              </a:p>
            </p:txBody>
          </p:sp>
          <p:sp>
            <p:nvSpPr>
              <p:cNvPr id="33" name="TextBox 32"/>
              <p:cNvSpPr txBox="1"/>
              <p:nvPr/>
            </p:nvSpPr>
            <p:spPr>
              <a:xfrm>
                <a:off x="3572391" y="2324100"/>
                <a:ext cx="389850"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8</a:t>
                </a:r>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34" name="TextBox 33"/>
              <p:cNvSpPr txBox="1"/>
              <p:nvPr/>
            </p:nvSpPr>
            <p:spPr>
              <a:xfrm>
                <a:off x="3657499" y="5174745"/>
                <a:ext cx="287258"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0</a:t>
                </a:r>
                <a:endParaRPr lang="en-US" sz="1600">
                  <a:latin typeface="Times New Roman" panose="02020603050405020304" pitchFamily="18" charset="0"/>
                  <a:cs typeface="Times New Roman" panose="02020603050405020304" pitchFamily="18" charset="0"/>
                </a:endParaRPr>
              </a:p>
            </p:txBody>
          </p:sp>
          <p:sp>
            <p:nvSpPr>
              <p:cNvPr id="35" name="TextBox 34"/>
              <p:cNvSpPr txBox="1"/>
              <p:nvPr/>
            </p:nvSpPr>
            <p:spPr>
              <a:xfrm>
                <a:off x="3572391" y="3032760"/>
                <a:ext cx="389850"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60</a:t>
                </a:r>
                <a:endParaRPr lang="en-US" sz="1600">
                  <a:latin typeface="Times New Roman" panose="02020603050405020304" pitchFamily="18" charset="0"/>
                  <a:cs typeface="Times New Roman" panose="02020603050405020304" pitchFamily="18" charset="0"/>
                </a:endParaRPr>
              </a:p>
            </p:txBody>
          </p:sp>
          <p:sp>
            <p:nvSpPr>
              <p:cNvPr id="36" name="TextBox 35"/>
              <p:cNvSpPr txBox="1"/>
              <p:nvPr/>
            </p:nvSpPr>
            <p:spPr>
              <a:xfrm>
                <a:off x="3572391" y="3757394"/>
                <a:ext cx="389850"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40</a:t>
                </a:r>
                <a:endParaRPr lang="en-US" sz="1600">
                  <a:latin typeface="Times New Roman" panose="02020603050405020304" pitchFamily="18" charset="0"/>
                  <a:cs typeface="Times New Roman" panose="02020603050405020304" pitchFamily="18" charset="0"/>
                </a:endParaRPr>
              </a:p>
            </p:txBody>
          </p:sp>
          <p:sp>
            <p:nvSpPr>
              <p:cNvPr id="37" name="TextBox 36"/>
              <p:cNvSpPr txBox="1"/>
              <p:nvPr/>
            </p:nvSpPr>
            <p:spPr>
              <a:xfrm>
                <a:off x="3572391" y="4466069"/>
                <a:ext cx="389850" cy="338554"/>
              </a:xfrm>
              <a:prstGeom prst="rect">
                <a:avLst/>
              </a:prstGeom>
              <a:noFill/>
            </p:spPr>
            <p:txBody>
              <a:bodyPr wrap="none" rtlCol="0">
                <a:spAutoFit/>
              </a:bodyPr>
              <a:lstStyle/>
              <a:p>
                <a:r>
                  <a:rPr lang="en-US" sz="1600" smtClean="0">
                    <a:latin typeface="Times New Roman" panose="02020603050405020304" pitchFamily="18" charset="0"/>
                    <a:cs typeface="Times New Roman" panose="02020603050405020304" pitchFamily="18" charset="0"/>
                  </a:rPr>
                  <a:t>20</a:t>
                </a:r>
                <a:endParaRPr lang="en-US" sz="1600">
                  <a:latin typeface="Times New Roman" panose="02020603050405020304" pitchFamily="18" charset="0"/>
                  <a:cs typeface="Times New Roman" panose="02020603050405020304" pitchFamily="18" charset="0"/>
                </a:endParaRPr>
              </a:p>
            </p:txBody>
          </p:sp>
          <p:sp>
            <p:nvSpPr>
              <p:cNvPr id="38" name="Rectangle 37"/>
              <p:cNvSpPr/>
              <p:nvPr/>
            </p:nvSpPr>
            <p:spPr>
              <a:xfrm>
                <a:off x="3332992" y="2964985"/>
                <a:ext cx="273611" cy="1197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rot="16200000">
                <a:off x="2527712" y="3327088"/>
                <a:ext cx="1819729" cy="369332"/>
              </a:xfrm>
              <a:prstGeom prst="rect">
                <a:avLst/>
              </a:prstGeom>
              <a:noFill/>
            </p:spPr>
            <p:txBody>
              <a:bodyPr wrap="none" rtlCol="0">
                <a:spAutoFit/>
              </a:bodyPr>
              <a:lstStyle/>
              <a:p>
                <a:r>
                  <a:rPr lang="en-US" smtClean="0">
                    <a:latin typeface="Times New Roman" panose="02020603050405020304" pitchFamily="18" charset="0"/>
                    <a:cs typeface="Times New Roman" panose="02020603050405020304" pitchFamily="18" charset="0"/>
                  </a:rPr>
                  <a:t>Độ chính xác (%)</a:t>
                </a:r>
                <a:endParaRPr lang="en-US">
                  <a:latin typeface="Times New Roman" panose="02020603050405020304" pitchFamily="18" charset="0"/>
                  <a:cs typeface="Times New Roman" panose="02020603050405020304" pitchFamily="18" charset="0"/>
                </a:endParaRPr>
              </a:p>
            </p:txBody>
          </p:sp>
          <p:sp>
            <p:nvSpPr>
              <p:cNvPr id="40" name="Rectangle 39"/>
              <p:cNvSpPr/>
              <p:nvPr/>
            </p:nvSpPr>
            <p:spPr>
              <a:xfrm>
                <a:off x="4683760" y="1402080"/>
                <a:ext cx="3362960" cy="373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4575281" y="1453634"/>
                <a:ext cx="3708066" cy="369332"/>
              </a:xfrm>
              <a:prstGeom prst="rect">
                <a:avLst/>
              </a:prstGeom>
              <a:noFill/>
            </p:spPr>
            <p:txBody>
              <a:bodyPr wrap="none" rtlCol="0">
                <a:spAutoFit/>
              </a:bodyPr>
              <a:lstStyle/>
              <a:p>
                <a:r>
                  <a:rPr lang="en-US" smtClean="0">
                    <a:latin typeface="Times New Roman" panose="02020603050405020304" pitchFamily="18" charset="0"/>
                    <a:cs typeface="Times New Roman" panose="02020603050405020304" pitchFamily="18" charset="0"/>
                  </a:rPr>
                  <a:t> Độ chính xác trên 71 giọt thử nghiệm</a:t>
                </a:r>
                <a:endParaRPr lang="en-US">
                  <a:latin typeface="Times New Roman" panose="02020603050405020304" pitchFamily="18" charset="0"/>
                  <a:cs typeface="Times New Roman" panose="02020603050405020304" pitchFamily="18" charset="0"/>
                </a:endParaRPr>
              </a:p>
            </p:txBody>
          </p:sp>
          <p:sp>
            <p:nvSpPr>
              <p:cNvPr id="43" name="Rectangle 42"/>
              <p:cNvSpPr/>
              <p:nvPr/>
            </p:nvSpPr>
            <p:spPr>
              <a:xfrm>
                <a:off x="5114818" y="5654799"/>
                <a:ext cx="2764261" cy="289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961650" y="5547221"/>
                <a:ext cx="2807179" cy="369332"/>
              </a:xfrm>
              <a:prstGeom prst="rect">
                <a:avLst/>
              </a:prstGeom>
              <a:noFill/>
            </p:spPr>
            <p:txBody>
              <a:bodyPr wrap="none" rtlCol="0">
                <a:spAutoFit/>
              </a:bodyPr>
              <a:lstStyle/>
              <a:p>
                <a:r>
                  <a:rPr lang="en-US" smtClean="0">
                    <a:latin typeface="Times New Roman" panose="02020603050405020304" pitchFamily="18" charset="0"/>
                    <a:cs typeface="Times New Roman" panose="02020603050405020304" pitchFamily="18" charset="0"/>
                  </a:rPr>
                  <a:t>Số lượng frame ảnh sử dụng</a:t>
                </a:r>
                <a:endParaRPr lang="en-US">
                  <a:latin typeface="Times New Roman" panose="02020603050405020304" pitchFamily="18" charset="0"/>
                  <a:cs typeface="Times New Roman" panose="02020603050405020304" pitchFamily="18" charset="0"/>
                </a:endParaRPr>
              </a:p>
            </p:txBody>
          </p:sp>
        </p:grpSp>
      </p:grpSp>
      <p:sp>
        <p:nvSpPr>
          <p:cNvPr id="24" name="Slide Number Placeholder 1">
            <a:extLst>
              <a:ext uri="{FF2B5EF4-FFF2-40B4-BE49-F238E27FC236}">
                <a16:creationId xmlns:a16="http://schemas.microsoft.com/office/drawing/2014/main" id="{A545DD41-8E62-546A-D9BF-025FE7AFA84F}"/>
              </a:ext>
            </a:extLst>
          </p:cNvPr>
          <p:cNvSpPr>
            <a:spLocks noGrp="1"/>
          </p:cNvSpPr>
          <p:nvPr>
            <p:ph type="sldNum" sz="quarter" idx="12"/>
          </p:nvPr>
        </p:nvSpPr>
        <p:spPr>
          <a:xfrm>
            <a:off x="11595798" y="6437647"/>
            <a:ext cx="464057" cy="338554"/>
          </a:xfrm>
        </p:spPr>
        <p:txBody>
          <a:bodyPr/>
          <a:lstStyle/>
          <a:p>
            <a:r>
              <a:rPr lang="en-US" sz="2000" b="1" smtClean="0">
                <a:latin typeface="Times New Roman" panose="02020603050405020304" pitchFamily="18" charset="0"/>
                <a:cs typeface="Times New Roman" panose="02020603050405020304" pitchFamily="18" charset="0"/>
              </a:rPr>
              <a:t>15</a:t>
            </a:r>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35583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3A243A-9B16-3684-63FD-37F317C29A86}"/>
              </a:ext>
            </a:extLst>
          </p:cNvPr>
          <p:cNvSpPr>
            <a:spLocks noGrp="1"/>
          </p:cNvSpPr>
          <p:nvPr>
            <p:ph idx="1"/>
          </p:nvPr>
        </p:nvSpPr>
        <p:spPr>
          <a:xfrm>
            <a:off x="167472" y="815057"/>
            <a:ext cx="11560240" cy="1592863"/>
          </a:xfrm>
        </p:spPr>
        <p:txBody>
          <a:bodyPr>
            <a:noAutofit/>
          </a:bodyPr>
          <a:lstStyle/>
          <a:p>
            <a:pPr marL="0" indent="0">
              <a:lnSpc>
                <a:spcPct val="160000"/>
              </a:lnSpc>
              <a:buNone/>
            </a:pPr>
            <a:r>
              <a:rPr lang="en-US" sz="1800" b="1" err="1">
                <a:solidFill>
                  <a:srgbClr val="00477F"/>
                </a:solidFill>
                <a:latin typeface="Times New Roman" panose="02020603050405020304" pitchFamily="18" charset="0"/>
                <a:cs typeface="Times New Roman" panose="02020603050405020304" pitchFamily="18" charset="0"/>
              </a:rPr>
              <a:t>Kết</a:t>
            </a:r>
            <a:r>
              <a:rPr lang="en-US" sz="1800" b="1">
                <a:solidFill>
                  <a:srgbClr val="00477F"/>
                </a:solidFill>
                <a:latin typeface="Times New Roman" panose="02020603050405020304" pitchFamily="18" charset="0"/>
                <a:cs typeface="Times New Roman" panose="02020603050405020304" pitchFamily="18" charset="0"/>
              </a:rPr>
              <a:t> </a:t>
            </a:r>
            <a:r>
              <a:rPr lang="en-US" sz="1800" b="1" err="1">
                <a:solidFill>
                  <a:srgbClr val="00477F"/>
                </a:solidFill>
                <a:latin typeface="Times New Roman" panose="02020603050405020304" pitchFamily="18" charset="0"/>
                <a:cs typeface="Times New Roman" panose="02020603050405020304" pitchFamily="18" charset="0"/>
              </a:rPr>
              <a:t>luận</a:t>
            </a:r>
            <a:r>
              <a:rPr lang="en-US" sz="1800" b="1">
                <a:solidFill>
                  <a:srgbClr val="00477F"/>
                </a:solidFill>
                <a:latin typeface="Times New Roman" panose="02020603050405020304" pitchFamily="18" charset="0"/>
                <a:cs typeface="Times New Roman" panose="02020603050405020304" pitchFamily="18" charset="0"/>
              </a:rPr>
              <a:t>:</a:t>
            </a:r>
          </a:p>
          <a:p>
            <a:pPr>
              <a:lnSpc>
                <a:spcPct val="100000"/>
              </a:lnSpc>
              <a:buFontTx/>
              <a:buChar char="-"/>
            </a:pPr>
            <a:r>
              <a:rPr lang="en-US" sz="1800" smtClean="0">
                <a:solidFill>
                  <a:srgbClr val="00477F"/>
                </a:solidFill>
                <a:latin typeface="Times New Roman" panose="02020603050405020304" pitchFamily="18" charset="0"/>
                <a:cs typeface="Times New Roman" panose="02020603050405020304" pitchFamily="18" charset="0"/>
              </a:rPr>
              <a:t>Đồ án đã có thể tạo ra những giọt bọc từ chip vi lưu, kiểm soát được kích thước giọt tạo thông qua vận tốc vi bơm.</a:t>
            </a:r>
            <a:endParaRPr lang="en-US" sz="1800">
              <a:solidFill>
                <a:srgbClr val="00477F"/>
              </a:solidFill>
              <a:latin typeface="Times New Roman" panose="02020603050405020304" pitchFamily="18" charset="0"/>
              <a:cs typeface="Times New Roman" panose="02020603050405020304" pitchFamily="18" charset="0"/>
            </a:endParaRPr>
          </a:p>
          <a:p>
            <a:pPr>
              <a:lnSpc>
                <a:spcPct val="100000"/>
              </a:lnSpc>
              <a:buFontTx/>
              <a:buChar char="-"/>
            </a:pPr>
            <a:r>
              <a:rPr lang="en-US" sz="1800">
                <a:solidFill>
                  <a:srgbClr val="00477F"/>
                </a:solidFill>
                <a:latin typeface="Times New Roman" panose="02020603050405020304" pitchFamily="18" charset="0"/>
                <a:cs typeface="Times New Roman" panose="02020603050405020304" pitchFamily="18" charset="0"/>
              </a:rPr>
              <a:t>S</a:t>
            </a:r>
            <a:r>
              <a:rPr lang="en-US" sz="1800" smtClean="0">
                <a:solidFill>
                  <a:srgbClr val="00477F"/>
                </a:solidFill>
                <a:latin typeface="Times New Roman" panose="02020603050405020304" pitchFamily="18" charset="0"/>
                <a:cs typeface="Times New Roman" panose="02020603050405020304" pitchFamily="18" charset="0"/>
              </a:rPr>
              <a:t>ử </a:t>
            </a:r>
            <a:r>
              <a:rPr lang="en-US" sz="1800" err="1">
                <a:solidFill>
                  <a:srgbClr val="00477F"/>
                </a:solidFill>
                <a:latin typeface="Times New Roman" panose="02020603050405020304" pitchFamily="18" charset="0"/>
                <a:cs typeface="Times New Roman" panose="02020603050405020304" pitchFamily="18" charset="0"/>
              </a:rPr>
              <a:t>dụng</a:t>
            </a:r>
            <a:r>
              <a:rPr lang="en-US" sz="1800">
                <a:solidFill>
                  <a:srgbClr val="00477F"/>
                </a:solidFill>
                <a:latin typeface="Times New Roman" panose="02020603050405020304" pitchFamily="18" charset="0"/>
                <a:cs typeface="Times New Roman" panose="02020603050405020304" pitchFamily="18" charset="0"/>
              </a:rPr>
              <a:t> </a:t>
            </a:r>
            <a:r>
              <a:rPr lang="en-US" sz="1800" err="1">
                <a:solidFill>
                  <a:srgbClr val="00477F"/>
                </a:solidFill>
                <a:latin typeface="Times New Roman" panose="02020603050405020304" pitchFamily="18" charset="0"/>
                <a:cs typeface="Times New Roman" panose="02020603050405020304" pitchFamily="18" charset="0"/>
              </a:rPr>
              <a:t>thành</a:t>
            </a:r>
            <a:r>
              <a:rPr lang="en-US" sz="1800">
                <a:solidFill>
                  <a:srgbClr val="00477F"/>
                </a:solidFill>
                <a:latin typeface="Times New Roman" panose="02020603050405020304" pitchFamily="18" charset="0"/>
                <a:cs typeface="Times New Roman" panose="02020603050405020304" pitchFamily="18" charset="0"/>
              </a:rPr>
              <a:t> </a:t>
            </a:r>
            <a:r>
              <a:rPr lang="en-US" sz="1800" err="1">
                <a:solidFill>
                  <a:srgbClr val="00477F"/>
                </a:solidFill>
                <a:latin typeface="Times New Roman" panose="02020603050405020304" pitchFamily="18" charset="0"/>
                <a:cs typeface="Times New Roman" panose="02020603050405020304" pitchFamily="18" charset="0"/>
              </a:rPr>
              <a:t>công</a:t>
            </a:r>
            <a:r>
              <a:rPr lang="en-US" sz="1800">
                <a:solidFill>
                  <a:srgbClr val="00477F"/>
                </a:solidFill>
                <a:latin typeface="Times New Roman" panose="02020603050405020304" pitchFamily="18" charset="0"/>
                <a:cs typeface="Times New Roman" panose="02020603050405020304" pitchFamily="18" charset="0"/>
              </a:rPr>
              <a:t> </a:t>
            </a:r>
            <a:r>
              <a:rPr lang="en-US" sz="1800" smtClean="0">
                <a:solidFill>
                  <a:srgbClr val="00477F"/>
                </a:solidFill>
                <a:latin typeface="Times New Roman" panose="02020603050405020304" pitchFamily="18" charset="0"/>
                <a:cs typeface="Times New Roman" panose="02020603050405020304" pitchFamily="18" charset="0"/>
              </a:rPr>
              <a:t>bộ các mô </a:t>
            </a:r>
            <a:r>
              <a:rPr lang="en-US" sz="1800">
                <a:solidFill>
                  <a:srgbClr val="00477F"/>
                </a:solidFill>
                <a:latin typeface="Times New Roman" panose="02020603050405020304" pitchFamily="18" charset="0"/>
                <a:cs typeface="Times New Roman" panose="02020603050405020304" pitchFamily="18" charset="0"/>
              </a:rPr>
              <a:t>hình YOLO để </a:t>
            </a:r>
            <a:r>
              <a:rPr lang="en-US" sz="1800" err="1">
                <a:solidFill>
                  <a:srgbClr val="00477F"/>
                </a:solidFill>
                <a:latin typeface="Times New Roman" panose="02020603050405020304" pitchFamily="18" charset="0"/>
                <a:cs typeface="Times New Roman" panose="02020603050405020304" pitchFamily="18" charset="0"/>
              </a:rPr>
              <a:t>phát</a:t>
            </a:r>
            <a:r>
              <a:rPr lang="en-US" sz="1800">
                <a:solidFill>
                  <a:srgbClr val="00477F"/>
                </a:solidFill>
                <a:latin typeface="Times New Roman" panose="02020603050405020304" pitchFamily="18" charset="0"/>
                <a:cs typeface="Times New Roman" panose="02020603050405020304" pitchFamily="18" charset="0"/>
              </a:rPr>
              <a:t> </a:t>
            </a:r>
            <a:r>
              <a:rPr lang="en-US" sz="1800" smtClean="0">
                <a:solidFill>
                  <a:srgbClr val="00477F"/>
                </a:solidFill>
                <a:latin typeface="Times New Roman" panose="02020603050405020304" pitchFamily="18" charset="0"/>
                <a:cs typeface="Times New Roman" panose="02020603050405020304" pitchFamily="18" charset="0"/>
              </a:rPr>
              <a:t>hiện, đếm </a:t>
            </a:r>
            <a:r>
              <a:rPr lang="en-US" sz="1800">
                <a:solidFill>
                  <a:srgbClr val="00477F"/>
                </a:solidFill>
                <a:latin typeface="Times New Roman" panose="02020603050405020304" pitchFamily="18" charset="0"/>
                <a:cs typeface="Times New Roman" panose="02020603050405020304" pitchFamily="18" charset="0"/>
              </a:rPr>
              <a:t>số </a:t>
            </a:r>
            <a:r>
              <a:rPr lang="en-US" sz="1800" smtClean="0">
                <a:solidFill>
                  <a:srgbClr val="00477F"/>
                </a:solidFill>
                <a:latin typeface="Times New Roman" panose="02020603050405020304" pitchFamily="18" charset="0"/>
                <a:cs typeface="Times New Roman" panose="02020603050405020304" pitchFamily="18" charset="0"/>
              </a:rPr>
              <a:t>lượng và </a:t>
            </a:r>
            <a:r>
              <a:rPr lang="en-US" sz="1800">
                <a:solidFill>
                  <a:srgbClr val="00477F"/>
                </a:solidFill>
                <a:latin typeface="Times New Roman" panose="02020603050405020304" pitchFamily="18" charset="0"/>
                <a:cs typeface="Times New Roman" panose="02020603050405020304" pitchFamily="18" charset="0"/>
              </a:rPr>
              <a:t>thông </a:t>
            </a:r>
            <a:r>
              <a:rPr lang="en-US" sz="1800" smtClean="0">
                <a:solidFill>
                  <a:srgbClr val="00477F"/>
                </a:solidFill>
                <a:latin typeface="Times New Roman" panose="02020603050405020304" pitchFamily="18" charset="0"/>
                <a:cs typeface="Times New Roman" panose="02020603050405020304" pitchFamily="18" charset="0"/>
              </a:rPr>
              <a:t>qua khảo sát lựa chọn ra mô hình YOLOv8 là mô hình phù hợp nhất với hệ thống.</a:t>
            </a:r>
            <a:endParaRPr lang="en-US" sz="1800">
              <a:solidFill>
                <a:srgbClr val="00477F"/>
              </a:solidFill>
              <a:latin typeface="Times New Roman" panose="02020603050405020304" pitchFamily="18"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E46AD363-A73B-FAA4-8C57-2AD15D5E15D2}"/>
              </a:ext>
            </a:extLst>
          </p:cNvPr>
          <p:cNvPicPr>
            <a:picLocks noChangeAspect="1"/>
          </p:cNvPicPr>
          <p:nvPr/>
        </p:nvPicPr>
        <p:blipFill rotWithShape="1">
          <a:blip r:embed="rId2"/>
          <a:srcRect l="7603" t="16363" r="23825" b="25216"/>
          <a:stretch/>
        </p:blipFill>
        <p:spPr>
          <a:xfrm>
            <a:off x="4904990" y="3336020"/>
            <a:ext cx="7022404" cy="3363686"/>
          </a:xfrm>
          <a:prstGeom prst="rect">
            <a:avLst/>
          </a:prstGeom>
        </p:spPr>
      </p:pic>
      <p:sp>
        <p:nvSpPr>
          <p:cNvPr id="5" name="Content Placeholder 2">
            <a:extLst>
              <a:ext uri="{FF2B5EF4-FFF2-40B4-BE49-F238E27FC236}">
                <a16:creationId xmlns:a16="http://schemas.microsoft.com/office/drawing/2014/main" id="{63DACFE5-A821-7E1E-939D-EC4722E3F471}"/>
              </a:ext>
            </a:extLst>
          </p:cNvPr>
          <p:cNvSpPr txBox="1">
            <a:spLocks/>
          </p:cNvSpPr>
          <p:nvPr/>
        </p:nvSpPr>
        <p:spPr>
          <a:xfrm>
            <a:off x="167472" y="2812705"/>
            <a:ext cx="4886849" cy="36148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en-US" sz="1800" b="1" err="1">
                <a:solidFill>
                  <a:srgbClr val="00477F"/>
                </a:solidFill>
                <a:latin typeface="Times New Roman" panose="02020603050405020304" pitchFamily="18" charset="0"/>
                <a:cs typeface="Times New Roman" panose="02020603050405020304" pitchFamily="18" charset="0"/>
              </a:rPr>
              <a:t>Hướng</a:t>
            </a:r>
            <a:r>
              <a:rPr lang="en-US" sz="1800" b="1">
                <a:solidFill>
                  <a:srgbClr val="00477F"/>
                </a:solidFill>
                <a:latin typeface="Times New Roman" panose="02020603050405020304" pitchFamily="18" charset="0"/>
                <a:cs typeface="Times New Roman" panose="02020603050405020304" pitchFamily="18" charset="0"/>
              </a:rPr>
              <a:t> </a:t>
            </a:r>
            <a:r>
              <a:rPr lang="en-US" sz="1800" b="1" smtClean="0">
                <a:solidFill>
                  <a:srgbClr val="00477F"/>
                </a:solidFill>
                <a:latin typeface="Times New Roman" panose="02020603050405020304" pitchFamily="18" charset="0"/>
                <a:cs typeface="Times New Roman" panose="02020603050405020304" pitchFamily="18" charset="0"/>
              </a:rPr>
              <a:t>phát triển tiếp:</a:t>
            </a:r>
            <a:endParaRPr lang="en-US" sz="1800" b="1">
              <a:solidFill>
                <a:srgbClr val="00477F"/>
              </a:solidFill>
              <a:latin typeface="Times New Roman" panose="02020603050405020304" pitchFamily="18" charset="0"/>
              <a:cs typeface="Times New Roman" panose="02020603050405020304" pitchFamily="18" charset="0"/>
            </a:endParaRPr>
          </a:p>
          <a:p>
            <a:pPr>
              <a:lnSpc>
                <a:spcPct val="100000"/>
              </a:lnSpc>
              <a:buFontTx/>
              <a:buChar char="-"/>
            </a:pPr>
            <a:r>
              <a:rPr lang="en-US" sz="1800" smtClean="0">
                <a:solidFill>
                  <a:srgbClr val="00477F"/>
                </a:solidFill>
                <a:latin typeface="Times New Roman" panose="02020603050405020304" pitchFamily="18" charset="0"/>
                <a:cs typeface="Times New Roman" panose="02020603050405020304" pitchFamily="18" charset="0"/>
              </a:rPr>
              <a:t>Có thể phát triển thêm giao diện người dùng trên máy chủ.</a:t>
            </a:r>
          </a:p>
          <a:p>
            <a:pPr>
              <a:lnSpc>
                <a:spcPct val="100000"/>
              </a:lnSpc>
              <a:buFontTx/>
              <a:buChar char="-"/>
            </a:pPr>
            <a:r>
              <a:rPr lang="en-US" sz="1800">
                <a:solidFill>
                  <a:srgbClr val="00477F"/>
                </a:solidFill>
                <a:latin typeface="Times New Roman" panose="02020603050405020304" pitchFamily="18" charset="0"/>
                <a:cs typeface="Times New Roman" panose="02020603050405020304" pitchFamily="18" charset="0"/>
              </a:rPr>
              <a:t>Cải thiện độ chính xác của mô hình đếm số lượng tế bào trong giọt.</a:t>
            </a:r>
          </a:p>
          <a:p>
            <a:pPr>
              <a:lnSpc>
                <a:spcPct val="100000"/>
              </a:lnSpc>
              <a:buFontTx/>
              <a:buChar char="-"/>
            </a:pPr>
            <a:r>
              <a:rPr lang="en-US" sz="1800">
                <a:solidFill>
                  <a:srgbClr val="00477F"/>
                </a:solidFill>
                <a:latin typeface="Times New Roman" panose="02020603050405020304" pitchFamily="18" charset="0"/>
                <a:cs typeface="Times New Roman" panose="02020603050405020304" pitchFamily="18" charset="0"/>
              </a:rPr>
              <a:t>Thử nghiệm tính ổn định của hệ thống để dùng cho tế bào thật.</a:t>
            </a:r>
          </a:p>
          <a:p>
            <a:pPr>
              <a:lnSpc>
                <a:spcPct val="100000"/>
              </a:lnSpc>
              <a:buFontTx/>
              <a:buChar char="-"/>
            </a:pPr>
            <a:endParaRPr lang="en-US" sz="1800">
              <a:solidFill>
                <a:srgbClr val="00477F"/>
              </a:solidFill>
              <a:latin typeface="Times New Roman" panose="02020603050405020304" pitchFamily="18" charset="0"/>
              <a:cs typeface="Times New Roman" panose="02020603050405020304" pitchFamily="18" charset="0"/>
            </a:endParaRPr>
          </a:p>
        </p:txBody>
      </p:sp>
      <p:sp>
        <p:nvSpPr>
          <p:cNvPr id="6" name="Slide Number Placeholder 1">
            <a:extLst>
              <a:ext uri="{FF2B5EF4-FFF2-40B4-BE49-F238E27FC236}">
                <a16:creationId xmlns:a16="http://schemas.microsoft.com/office/drawing/2014/main" id="{58B51558-B468-339F-90DF-B0188183F13A}"/>
              </a:ext>
            </a:extLst>
          </p:cNvPr>
          <p:cNvSpPr>
            <a:spLocks noGrp="1"/>
          </p:cNvSpPr>
          <p:nvPr>
            <p:ph type="sldNum" sz="quarter" idx="12"/>
          </p:nvPr>
        </p:nvSpPr>
        <p:spPr>
          <a:xfrm>
            <a:off x="11595798" y="6427599"/>
            <a:ext cx="464057" cy="338554"/>
          </a:xfrm>
        </p:spPr>
        <p:txBody>
          <a:bodyPr/>
          <a:lstStyle/>
          <a:p>
            <a:fld id="{8F69E1E1-6A59-4D6D-8B97-9E252ADAF17E}" type="slidenum">
              <a:rPr lang="en-US" sz="2000" b="1" smtClean="0">
                <a:latin typeface="Times New Roman" panose="02020603050405020304" pitchFamily="18" charset="0"/>
                <a:cs typeface="Times New Roman" panose="02020603050405020304" pitchFamily="18" charset="0"/>
              </a:rPr>
              <a:t>16</a:t>
            </a:fld>
            <a:endParaRPr lang="en-US" b="1">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AC1924A-F050-1AC1-7483-87F6B5BD5413}"/>
              </a:ext>
            </a:extLst>
          </p:cNvPr>
          <p:cNvSpPr txBox="1"/>
          <p:nvPr/>
        </p:nvSpPr>
        <p:spPr>
          <a:xfrm>
            <a:off x="20538" y="-8773"/>
            <a:ext cx="5785457" cy="830997"/>
          </a:xfrm>
          <a:prstGeom prst="rect">
            <a:avLst/>
          </a:prstGeom>
          <a:noFill/>
        </p:spPr>
        <p:txBody>
          <a:bodyPr wrap="square">
            <a:spAutoFit/>
          </a:bodyPr>
          <a:lstStyle/>
          <a:p>
            <a:pPr>
              <a:lnSpc>
                <a:spcPct val="150000"/>
              </a:lnSpc>
            </a:pPr>
            <a:r>
              <a:rPr lang="en-US" sz="3200" b="1">
                <a:solidFill>
                  <a:srgbClr val="00477F"/>
                </a:solidFill>
                <a:latin typeface="Times New Roman" panose="02020603050405020304" pitchFamily="18" charset="0"/>
                <a:cs typeface="Times New Roman" panose="02020603050405020304" pitchFamily="18" charset="0"/>
              </a:rPr>
              <a:t>4</a:t>
            </a:r>
            <a:r>
              <a:rPr lang="en-US" sz="3200" b="1" smtClean="0">
                <a:solidFill>
                  <a:srgbClr val="00477F"/>
                </a:solidFill>
                <a:latin typeface="Times New Roman" panose="02020603050405020304" pitchFamily="18" charset="0"/>
                <a:cs typeface="Times New Roman" panose="02020603050405020304" pitchFamily="18" charset="0"/>
              </a:rPr>
              <a:t>. Tổng kết</a:t>
            </a:r>
            <a:endParaRPr lang="en-US" sz="3200" b="1">
              <a:solidFill>
                <a:srgbClr val="00477F"/>
              </a:solidFill>
              <a:latin typeface="Times New Roman" panose="02020603050405020304" pitchFamily="18" charset="0"/>
              <a:cs typeface="Times New Roman" panose="02020603050405020304" pitchFamily="18" charset="0"/>
            </a:endParaRPr>
          </a:p>
        </p:txBody>
      </p:sp>
      <p:sp>
        <p:nvSpPr>
          <p:cNvPr id="9" name="Rectangle 8"/>
          <p:cNvSpPr/>
          <p:nvPr/>
        </p:nvSpPr>
        <p:spPr>
          <a:xfrm>
            <a:off x="9443720" y="3456431"/>
            <a:ext cx="1037590" cy="9574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492996" y="4817745"/>
            <a:ext cx="971169" cy="735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332720" y="3764280"/>
            <a:ext cx="1524000" cy="2457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2458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0" y="0"/>
            <a:ext cx="12192000" cy="6858000"/>
          </a:xfrm>
          <a:prstGeom prst="rect">
            <a:avLst/>
          </a:prstGeom>
        </p:spPr>
      </p:pic>
      <p:sp>
        <p:nvSpPr>
          <p:cNvPr id="6" name="Slide Number Placeholder 1">
            <a:extLst>
              <a:ext uri="{FF2B5EF4-FFF2-40B4-BE49-F238E27FC236}">
                <a16:creationId xmlns:a16="http://schemas.microsoft.com/office/drawing/2014/main" id="{58B51558-B468-339F-90DF-B0188183F13A}"/>
              </a:ext>
            </a:extLst>
          </p:cNvPr>
          <p:cNvSpPr>
            <a:spLocks noGrp="1"/>
          </p:cNvSpPr>
          <p:nvPr>
            <p:ph type="sldNum" sz="quarter" idx="12"/>
          </p:nvPr>
        </p:nvSpPr>
        <p:spPr>
          <a:xfrm>
            <a:off x="11595798" y="6427599"/>
            <a:ext cx="464057" cy="338554"/>
          </a:xfrm>
        </p:spPr>
        <p:txBody>
          <a:bodyPr/>
          <a:lstStyle/>
          <a:p>
            <a:fld id="{8F69E1E1-6A59-4D6D-8B97-9E252ADAF17E}" type="slidenum">
              <a:rPr lang="en-US" sz="2000" b="1" smtClean="0">
                <a:latin typeface="Times New Roman" panose="02020603050405020304" pitchFamily="18" charset="0"/>
                <a:cs typeface="Times New Roman" panose="02020603050405020304" pitchFamily="18" charset="0"/>
              </a:rPr>
              <a:t>17</a:t>
            </a:fld>
            <a:endParaRPr lang="en-US" b="1">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AC1924A-F050-1AC1-7483-87F6B5BD5413}"/>
              </a:ext>
            </a:extLst>
          </p:cNvPr>
          <p:cNvSpPr txBox="1"/>
          <p:nvPr/>
        </p:nvSpPr>
        <p:spPr>
          <a:xfrm>
            <a:off x="2920603" y="2048735"/>
            <a:ext cx="6888498" cy="923330"/>
          </a:xfrm>
          <a:prstGeom prst="rect">
            <a:avLst/>
          </a:prstGeom>
          <a:noFill/>
        </p:spPr>
        <p:txBody>
          <a:bodyPr wrap="square">
            <a:spAutoFit/>
          </a:bodyPr>
          <a:lstStyle/>
          <a:p>
            <a:pPr>
              <a:lnSpc>
                <a:spcPct val="150000"/>
              </a:lnSpc>
            </a:pPr>
            <a:r>
              <a:rPr lang="en-US" sz="3600" b="1" smtClean="0">
                <a:solidFill>
                  <a:srgbClr val="00477F"/>
                </a:solidFill>
                <a:latin typeface="Times New Roman" panose="02020603050405020304" pitchFamily="18" charset="0"/>
                <a:cs typeface="Times New Roman" panose="02020603050405020304" pitchFamily="18" charset="0"/>
              </a:rPr>
              <a:t> Danh mục công trình công bố</a:t>
            </a:r>
            <a:endParaRPr lang="en-US" sz="3600" b="1">
              <a:solidFill>
                <a:srgbClr val="00477F"/>
              </a:solidFill>
              <a:latin typeface="Times New Roman" panose="02020603050405020304" pitchFamily="18" charset="0"/>
              <a:cs typeface="Times New Roman" panose="02020603050405020304" pitchFamily="18" charset="0"/>
            </a:endParaRPr>
          </a:p>
        </p:txBody>
      </p:sp>
      <p:sp>
        <p:nvSpPr>
          <p:cNvPr id="9" name="Rectangle 8"/>
          <p:cNvSpPr/>
          <p:nvPr/>
        </p:nvSpPr>
        <p:spPr>
          <a:xfrm>
            <a:off x="9443720" y="3456431"/>
            <a:ext cx="1037590" cy="9574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492996" y="4817745"/>
            <a:ext cx="971169" cy="735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332720" y="3764280"/>
            <a:ext cx="1524000" cy="2457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01879" y="3335884"/>
            <a:ext cx="10925947" cy="923330"/>
          </a:xfrm>
          <a:prstGeom prst="rect">
            <a:avLst/>
          </a:prstGeom>
          <a:noFill/>
        </p:spPr>
        <p:txBody>
          <a:bodyPr wrap="square" rtlCol="0">
            <a:spAutoFit/>
          </a:bodyPr>
          <a:lstStyle/>
          <a:p>
            <a:pPr algn="just"/>
            <a:r>
              <a:rPr lang="en-US" smtClean="0">
                <a:latin typeface="Times New Roman" panose="02020603050405020304" pitchFamily="18" charset="0"/>
                <a:cs typeface="Times New Roman" panose="02020603050405020304" pitchFamily="18" charset="0"/>
              </a:rPr>
              <a:t>Hoang Anh Phan , Tan Duong Van , </a:t>
            </a:r>
            <a:r>
              <a:rPr lang="en-US" b="1" smtClean="0">
                <a:latin typeface="Times New Roman" panose="02020603050405020304" pitchFamily="18" charset="0"/>
                <a:cs typeface="Times New Roman" panose="02020603050405020304" pitchFamily="18" charset="0"/>
              </a:rPr>
              <a:t>Nguyen Pham Dang</a:t>
            </a:r>
            <a:r>
              <a:rPr lang="en-US" smtClean="0">
                <a:latin typeface="Times New Roman" panose="02020603050405020304" pitchFamily="18" charset="0"/>
                <a:cs typeface="Times New Roman" panose="02020603050405020304" pitchFamily="18" charset="0"/>
              </a:rPr>
              <a:t> , Loc Do Quang , Tung Thanh Bui , Chun-Ping Jen , Hoang Hai Nguyen , Trinh Chu Duc, “</a:t>
            </a:r>
            <a:r>
              <a:rPr lang="en-US">
                <a:latin typeface="Times New Roman" panose="02020603050405020304" pitchFamily="18" charset="0"/>
                <a:cs typeface="Times New Roman" panose="02020603050405020304" pitchFamily="18" charset="0"/>
              </a:rPr>
              <a:t>A Study Of Cell Encapsulated Microfluidics System For Application Of Single Cell Analysis</a:t>
            </a:r>
            <a:r>
              <a:rPr lang="en-US" smtClean="0">
                <a:latin typeface="Times New Roman" panose="02020603050405020304" pitchFamily="18" charset="0"/>
                <a:cs typeface="Times New Roman" panose="02020603050405020304" pitchFamily="18" charset="0"/>
              </a:rPr>
              <a:t>” in</a:t>
            </a:r>
            <a:r>
              <a:rPr lang="en-US">
                <a:latin typeface="Times New Roman" panose="02020603050405020304" pitchFamily="18" charset="0"/>
                <a:cs typeface="Times New Roman" panose="02020603050405020304" pitchFamily="18" charset="0"/>
              </a:rPr>
              <a:t> The 8th International Workshop on Nanotechnology and Application (IWNA 2023</a:t>
            </a:r>
            <a:r>
              <a:rPr lang="en-US" smtClean="0">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68249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7F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5B20FD-B69E-A650-0303-62845C0D0930}"/>
              </a:ext>
            </a:extLst>
          </p:cNvPr>
          <p:cNvSpPr txBox="1"/>
          <p:nvPr/>
        </p:nvSpPr>
        <p:spPr>
          <a:xfrm>
            <a:off x="1300881" y="1653404"/>
            <a:ext cx="9590238" cy="1569660"/>
          </a:xfrm>
          <a:prstGeom prst="rect">
            <a:avLst/>
          </a:prstGeom>
          <a:noFill/>
        </p:spPr>
        <p:txBody>
          <a:bodyPr wrap="square" lIns="91440" tIns="45720" rIns="91440" bIns="45720" rtlCol="0" anchor="t">
            <a:spAutoFit/>
          </a:bodyPr>
          <a:lstStyle/>
          <a:p>
            <a:pPr algn="ctr"/>
            <a:r>
              <a:rPr lang="en-US" sz="4800" b="1" err="1">
                <a:solidFill>
                  <a:srgbClr val="00477F"/>
                </a:solidFill>
                <a:latin typeface="UTM Helve"/>
              </a:rPr>
              <a:t>Cảm</a:t>
            </a:r>
            <a:r>
              <a:rPr lang="en-US" sz="4800" b="1">
                <a:solidFill>
                  <a:srgbClr val="00477F"/>
                </a:solidFill>
                <a:latin typeface="UTM Helve"/>
              </a:rPr>
              <a:t> </a:t>
            </a:r>
            <a:r>
              <a:rPr lang="en-US" sz="4800" b="1" err="1">
                <a:solidFill>
                  <a:srgbClr val="00477F"/>
                </a:solidFill>
                <a:latin typeface="UTM Helve"/>
              </a:rPr>
              <a:t>ơn</a:t>
            </a:r>
            <a:r>
              <a:rPr lang="en-US" sz="4800" b="1">
                <a:solidFill>
                  <a:srgbClr val="00477F"/>
                </a:solidFill>
                <a:latin typeface="UTM Helve"/>
              </a:rPr>
              <a:t> </a:t>
            </a:r>
            <a:r>
              <a:rPr lang="en-US" sz="4800" b="1" err="1">
                <a:solidFill>
                  <a:srgbClr val="00477F"/>
                </a:solidFill>
                <a:latin typeface="UTM Helve"/>
              </a:rPr>
              <a:t>h</a:t>
            </a:r>
            <a:r>
              <a:rPr lang="en-US" sz="4800" b="1" smtClean="0">
                <a:solidFill>
                  <a:srgbClr val="00477F"/>
                </a:solidFill>
                <a:latin typeface="UTM Helve"/>
              </a:rPr>
              <a:t>ội </a:t>
            </a:r>
            <a:r>
              <a:rPr lang="en-US" sz="4800" b="1" err="1">
                <a:solidFill>
                  <a:srgbClr val="00477F"/>
                </a:solidFill>
                <a:latin typeface="UTM Helve"/>
              </a:rPr>
              <a:t>đồng</a:t>
            </a:r>
            <a:r>
              <a:rPr lang="en-US" sz="4800" b="1">
                <a:solidFill>
                  <a:srgbClr val="00477F"/>
                </a:solidFill>
                <a:latin typeface="UTM Helve"/>
              </a:rPr>
              <a:t> </a:t>
            </a:r>
            <a:endParaRPr lang="vi-VN">
              <a:solidFill>
                <a:srgbClr val="000000"/>
              </a:solidFill>
              <a:latin typeface="Arial" panose="020B0604020202020204" pitchFamily="34" charset="0"/>
              <a:cs typeface="Arial" panose="020B0604020202020204" pitchFamily="34" charset="0"/>
            </a:endParaRPr>
          </a:p>
          <a:p>
            <a:pPr algn="ctr"/>
            <a:r>
              <a:rPr lang="en-US" sz="4800" b="1" err="1">
                <a:solidFill>
                  <a:srgbClr val="00477F"/>
                </a:solidFill>
                <a:latin typeface="UTM Helve"/>
              </a:rPr>
              <a:t>đã</a:t>
            </a:r>
            <a:r>
              <a:rPr lang="en-US" sz="4800" b="1">
                <a:solidFill>
                  <a:srgbClr val="00477F"/>
                </a:solidFill>
                <a:latin typeface="UTM Helve"/>
              </a:rPr>
              <a:t> </a:t>
            </a:r>
            <a:r>
              <a:rPr lang="en-US" sz="4800" b="1" err="1">
                <a:solidFill>
                  <a:srgbClr val="00477F"/>
                </a:solidFill>
                <a:latin typeface="UTM Helve"/>
              </a:rPr>
              <a:t>chú</a:t>
            </a:r>
            <a:r>
              <a:rPr lang="en-US" sz="4800" b="1">
                <a:solidFill>
                  <a:srgbClr val="00477F"/>
                </a:solidFill>
                <a:latin typeface="UTM Helve"/>
              </a:rPr>
              <a:t> ý </a:t>
            </a:r>
            <a:r>
              <a:rPr lang="en-US" sz="4800" b="1" err="1">
                <a:solidFill>
                  <a:srgbClr val="00477F"/>
                </a:solidFill>
                <a:latin typeface="UTM Helve"/>
              </a:rPr>
              <a:t>lắng</a:t>
            </a:r>
            <a:r>
              <a:rPr lang="en-US" sz="4800" b="1">
                <a:solidFill>
                  <a:srgbClr val="00477F"/>
                </a:solidFill>
                <a:latin typeface="UTM Helve"/>
              </a:rPr>
              <a:t> </a:t>
            </a:r>
            <a:r>
              <a:rPr lang="en-US" sz="4800" b="1" smtClean="0">
                <a:solidFill>
                  <a:srgbClr val="00477F"/>
                </a:solidFill>
                <a:latin typeface="UTM Helve"/>
              </a:rPr>
              <a:t>nghe !</a:t>
            </a:r>
            <a:endParaRPr lang="vi-VN">
              <a:latin typeface="Arial"/>
              <a:cs typeface="Arial"/>
            </a:endParaRPr>
          </a:p>
        </p:txBody>
      </p:sp>
      <p:pic>
        <p:nvPicPr>
          <p:cNvPr id="6" name="Picture 5">
            <a:extLst>
              <a:ext uri="{FF2B5EF4-FFF2-40B4-BE49-F238E27FC236}">
                <a16:creationId xmlns:a16="http://schemas.microsoft.com/office/drawing/2014/main" id="{0CC48F8A-1201-C98F-C587-5DEF3A918F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95001" y="4105875"/>
            <a:ext cx="1601664" cy="1548244"/>
          </a:xfrm>
          <a:prstGeom prst="rect">
            <a:avLst/>
          </a:prstGeom>
        </p:spPr>
      </p:pic>
      <p:pic>
        <p:nvPicPr>
          <p:cNvPr id="7" name="Picture 6" descr="Icon&#10;&#10;Description automatically generated">
            <a:extLst>
              <a:ext uri="{FF2B5EF4-FFF2-40B4-BE49-F238E27FC236}">
                <a16:creationId xmlns:a16="http://schemas.microsoft.com/office/drawing/2014/main" id="{79A1E867-6F3B-9476-7CEB-314485EDF0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3368" y="4052455"/>
            <a:ext cx="1601664" cy="1601664"/>
          </a:xfrm>
          <a:prstGeom prst="rect">
            <a:avLst/>
          </a:prstGeom>
        </p:spPr>
      </p:pic>
      <p:sp>
        <p:nvSpPr>
          <p:cNvPr id="8" name="TextBox 7">
            <a:extLst>
              <a:ext uri="{FF2B5EF4-FFF2-40B4-BE49-F238E27FC236}">
                <a16:creationId xmlns:a16="http://schemas.microsoft.com/office/drawing/2014/main" id="{5F6F4D0E-399E-E836-CF8D-A0296EEBFF2E}"/>
              </a:ext>
            </a:extLst>
          </p:cNvPr>
          <p:cNvSpPr txBox="1"/>
          <p:nvPr/>
        </p:nvSpPr>
        <p:spPr>
          <a:xfrm>
            <a:off x="152400" y="5850082"/>
            <a:ext cx="5943600" cy="646331"/>
          </a:xfrm>
          <a:prstGeom prst="rect">
            <a:avLst/>
          </a:prstGeom>
          <a:noFill/>
        </p:spPr>
        <p:txBody>
          <a:bodyPr wrap="square" rtlCol="0">
            <a:spAutoFit/>
          </a:bodyPr>
          <a:lstStyle/>
          <a:p>
            <a:pPr algn="ctr"/>
            <a:r>
              <a:rPr lang="en-US" b="1">
                <a:solidFill>
                  <a:schemeClr val="tx1">
                    <a:lumMod val="95000"/>
                    <a:lumOff val="5000"/>
                  </a:schemeClr>
                </a:solidFill>
              </a:rPr>
              <a:t>UNIVERSITY OF ENGINEERING AND TECHNOLOGY</a:t>
            </a:r>
          </a:p>
          <a:p>
            <a:pPr algn="ctr"/>
            <a:r>
              <a:rPr lang="en-US" b="1">
                <a:solidFill>
                  <a:schemeClr val="tx1">
                    <a:lumMod val="95000"/>
                    <a:lumOff val="5000"/>
                  </a:schemeClr>
                </a:solidFill>
              </a:rPr>
              <a:t>VIETNAM NATIONAL UNIVERSITY</a:t>
            </a:r>
          </a:p>
        </p:txBody>
      </p:sp>
      <p:sp>
        <p:nvSpPr>
          <p:cNvPr id="9" name="TextBox 8">
            <a:extLst>
              <a:ext uri="{FF2B5EF4-FFF2-40B4-BE49-F238E27FC236}">
                <a16:creationId xmlns:a16="http://schemas.microsoft.com/office/drawing/2014/main" id="{8D6A92F2-609C-036C-150C-AA4A7F1F5086}"/>
              </a:ext>
            </a:extLst>
          </p:cNvPr>
          <p:cNvSpPr txBox="1"/>
          <p:nvPr/>
        </p:nvSpPr>
        <p:spPr>
          <a:xfrm>
            <a:off x="6096000" y="5850082"/>
            <a:ext cx="5943600" cy="646331"/>
          </a:xfrm>
          <a:prstGeom prst="rect">
            <a:avLst/>
          </a:prstGeom>
          <a:noFill/>
        </p:spPr>
        <p:txBody>
          <a:bodyPr wrap="square" rtlCol="0">
            <a:spAutoFit/>
          </a:bodyPr>
          <a:lstStyle/>
          <a:p>
            <a:pPr algn="ctr"/>
            <a:r>
              <a:rPr lang="en-US" b="1">
                <a:solidFill>
                  <a:schemeClr val="tx1">
                    <a:lumMod val="95000"/>
                    <a:lumOff val="5000"/>
                  </a:schemeClr>
                </a:solidFill>
              </a:rPr>
              <a:t>FACULTY OF ELECTRONICS </a:t>
            </a:r>
          </a:p>
          <a:p>
            <a:pPr algn="ctr"/>
            <a:r>
              <a:rPr lang="en-US" b="1">
                <a:solidFill>
                  <a:schemeClr val="tx1">
                    <a:lumMod val="95000"/>
                    <a:lumOff val="5000"/>
                  </a:schemeClr>
                </a:solidFill>
              </a:rPr>
              <a:t>AND TELECOMMUNICATIONS</a:t>
            </a:r>
          </a:p>
        </p:txBody>
      </p:sp>
    </p:spTree>
    <p:extLst>
      <p:ext uri="{BB962C8B-B14F-4D97-AF65-F5344CB8AC3E}">
        <p14:creationId xmlns:p14="http://schemas.microsoft.com/office/powerpoint/2010/main" val="33337760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sewing machine, indoor, appliance, cluttered&#10;&#10;Description automatically generated">
            <a:extLst>
              <a:ext uri="{FF2B5EF4-FFF2-40B4-BE49-F238E27FC236}">
                <a16:creationId xmlns:a16="http://schemas.microsoft.com/office/drawing/2014/main" id="{89A6B2C0-829F-12E2-724A-7C5837F6B03A}"/>
              </a:ext>
            </a:extLst>
          </p:cNvPr>
          <p:cNvPicPr>
            <a:picLocks noChangeAspect="1"/>
          </p:cNvPicPr>
          <p:nvPr/>
        </p:nvPicPr>
        <p:blipFill>
          <a:blip r:embed="rId2">
            <a:alphaModFix amt="9000"/>
            <a:extLst>
              <a:ext uri="{28A0092B-C50C-407E-A947-70E740481C1C}">
                <a14:useLocalDpi xmlns:a14="http://schemas.microsoft.com/office/drawing/2010/main" val="0"/>
              </a:ext>
            </a:extLst>
          </a:blip>
          <a:stretch>
            <a:fillRect/>
          </a:stretch>
        </p:blipFill>
        <p:spPr>
          <a:xfrm rot="5400000">
            <a:off x="-2036020" y="-1932574"/>
            <a:ext cx="16256000" cy="12192000"/>
          </a:xfrm>
          <a:prstGeom prst="rect">
            <a:avLst/>
          </a:prstGeom>
        </p:spPr>
      </p:pic>
      <p:sp>
        <p:nvSpPr>
          <p:cNvPr id="5" name="Slide Number Placeholder 1">
            <a:extLst>
              <a:ext uri="{FF2B5EF4-FFF2-40B4-BE49-F238E27FC236}">
                <a16:creationId xmlns:a16="http://schemas.microsoft.com/office/drawing/2014/main" id="{67FC697E-8F2E-251E-F733-AFE94C1F3404}"/>
              </a:ext>
            </a:extLst>
          </p:cNvPr>
          <p:cNvSpPr txBox="1">
            <a:spLocks/>
          </p:cNvSpPr>
          <p:nvPr/>
        </p:nvSpPr>
        <p:spPr>
          <a:xfrm>
            <a:off x="11644131" y="6427599"/>
            <a:ext cx="415724" cy="33855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69E1E1-6A59-4D6D-8B97-9E252ADAF17E}" type="slidenum">
              <a:rPr lang="en-US" sz="2000" b="1" smtClean="0">
                <a:latin typeface="Times New Roman" panose="02020603050405020304" pitchFamily="18" charset="0"/>
                <a:cs typeface="Times New Roman" panose="02020603050405020304" pitchFamily="18" charset="0"/>
              </a:rPr>
              <a:pPr/>
              <a:t>2</a:t>
            </a:fld>
            <a:endParaRPr lang="en-US" b="1">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6ED543F8-8C60-6328-5910-A25092B25CD9}"/>
              </a:ext>
            </a:extLst>
          </p:cNvPr>
          <p:cNvSpPr txBox="1"/>
          <p:nvPr/>
        </p:nvSpPr>
        <p:spPr>
          <a:xfrm>
            <a:off x="1517967" y="656658"/>
            <a:ext cx="4398380" cy="5016758"/>
          </a:xfrm>
          <a:prstGeom prst="rect">
            <a:avLst/>
          </a:prstGeom>
          <a:noFill/>
        </p:spPr>
        <p:txBody>
          <a:bodyPr wrap="square" rtlCol="0">
            <a:spAutoFit/>
          </a:bodyPr>
          <a:lstStyle/>
          <a:p>
            <a:pPr marL="342900" indent="-342900">
              <a:lnSpc>
                <a:spcPct val="250000"/>
              </a:lnSpc>
              <a:buAutoNum type="arabicPeriod"/>
            </a:pPr>
            <a:r>
              <a:rPr lang="en-US" sz="3200" b="1" err="1">
                <a:solidFill>
                  <a:srgbClr val="00477F"/>
                </a:solidFill>
                <a:latin typeface="Times New Roman" panose="02020603050405020304" pitchFamily="18" charset="0"/>
                <a:cs typeface="Times New Roman" panose="02020603050405020304" pitchFamily="18" charset="0"/>
              </a:rPr>
              <a:t>Đặt</a:t>
            </a:r>
            <a:r>
              <a:rPr lang="en-US" sz="3200" b="1">
                <a:solidFill>
                  <a:srgbClr val="00477F"/>
                </a:solidFill>
                <a:latin typeface="Times New Roman" panose="02020603050405020304" pitchFamily="18" charset="0"/>
                <a:cs typeface="Times New Roman" panose="02020603050405020304" pitchFamily="18" charset="0"/>
              </a:rPr>
              <a:t> vấn đề</a:t>
            </a:r>
          </a:p>
          <a:p>
            <a:pPr marL="342900" indent="-342900">
              <a:lnSpc>
                <a:spcPct val="250000"/>
              </a:lnSpc>
              <a:buAutoNum type="arabicPeriod"/>
            </a:pPr>
            <a:r>
              <a:rPr lang="en-US" sz="3200" b="1" err="1">
                <a:solidFill>
                  <a:srgbClr val="00477F"/>
                </a:solidFill>
                <a:latin typeface="Times New Roman" panose="02020603050405020304" pitchFamily="18" charset="0"/>
                <a:cs typeface="Times New Roman" panose="02020603050405020304" pitchFamily="18" charset="0"/>
              </a:rPr>
              <a:t>Giải</a:t>
            </a:r>
            <a:r>
              <a:rPr lang="en-US" sz="3200" b="1">
                <a:solidFill>
                  <a:srgbClr val="00477F"/>
                </a:solidFill>
                <a:latin typeface="Times New Roman" panose="02020603050405020304" pitchFamily="18" charset="0"/>
                <a:cs typeface="Times New Roman" panose="02020603050405020304" pitchFamily="18" charset="0"/>
              </a:rPr>
              <a:t> </a:t>
            </a:r>
            <a:r>
              <a:rPr lang="en-US" sz="3200" b="1" err="1">
                <a:solidFill>
                  <a:srgbClr val="00477F"/>
                </a:solidFill>
                <a:latin typeface="Times New Roman" panose="02020603050405020304" pitchFamily="18" charset="0"/>
                <a:cs typeface="Times New Roman" panose="02020603050405020304" pitchFamily="18" charset="0"/>
              </a:rPr>
              <a:t>quyết</a:t>
            </a:r>
            <a:r>
              <a:rPr lang="en-US" sz="3200" b="1">
                <a:solidFill>
                  <a:srgbClr val="00477F"/>
                </a:solidFill>
                <a:latin typeface="Times New Roman" panose="02020603050405020304" pitchFamily="18" charset="0"/>
                <a:cs typeface="Times New Roman" panose="02020603050405020304" pitchFamily="18" charset="0"/>
              </a:rPr>
              <a:t> vấn đề</a:t>
            </a:r>
          </a:p>
          <a:p>
            <a:pPr marL="342900" indent="-342900">
              <a:lnSpc>
                <a:spcPct val="250000"/>
              </a:lnSpc>
              <a:buAutoNum type="arabicPeriod"/>
            </a:pPr>
            <a:r>
              <a:rPr lang="en-US" sz="3200" b="1" smtClean="0">
                <a:solidFill>
                  <a:srgbClr val="00477F"/>
                </a:solidFill>
                <a:latin typeface="Times New Roman" panose="02020603050405020304" pitchFamily="18" charset="0"/>
                <a:cs typeface="Times New Roman" panose="02020603050405020304" pitchFamily="18" charset="0"/>
              </a:rPr>
              <a:t>Kết quả</a:t>
            </a:r>
          </a:p>
          <a:p>
            <a:pPr marL="342900" indent="-342900">
              <a:lnSpc>
                <a:spcPct val="250000"/>
              </a:lnSpc>
              <a:buAutoNum type="arabicPeriod"/>
            </a:pPr>
            <a:r>
              <a:rPr lang="en-US" sz="3200" b="1" smtClean="0">
                <a:solidFill>
                  <a:srgbClr val="00477F"/>
                </a:solidFill>
                <a:latin typeface="Times New Roman" panose="02020603050405020304" pitchFamily="18" charset="0"/>
                <a:cs typeface="Times New Roman" panose="02020603050405020304" pitchFamily="18" charset="0"/>
              </a:rPr>
              <a:t>Kết luận</a:t>
            </a:r>
            <a:endParaRPr lang="en-US" sz="3200" b="1">
              <a:solidFill>
                <a:srgbClr val="00477F"/>
              </a:solidFill>
              <a:latin typeface="Times New Roman" panose="02020603050405020304" pitchFamily="18" charset="0"/>
              <a:cs typeface="Times New Roman" panose="02020603050405020304" pitchFamily="18" charset="0"/>
            </a:endParaRPr>
          </a:p>
        </p:txBody>
      </p:sp>
      <p:sp>
        <p:nvSpPr>
          <p:cNvPr id="7" name="Parallelogram 6">
            <a:extLst>
              <a:ext uri="{FF2B5EF4-FFF2-40B4-BE49-F238E27FC236}">
                <a16:creationId xmlns:a16="http://schemas.microsoft.com/office/drawing/2014/main" id="{9D354CBB-1B7F-F538-9E3C-1DE11E84517F}"/>
              </a:ext>
            </a:extLst>
          </p:cNvPr>
          <p:cNvSpPr/>
          <p:nvPr/>
        </p:nvSpPr>
        <p:spPr>
          <a:xfrm>
            <a:off x="6093505" y="0"/>
            <a:ext cx="6079039" cy="6858000"/>
          </a:xfrm>
          <a:prstGeom prst="parallelogram">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48748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C2212D-4D0B-F0F3-464A-BCE26A20757D}"/>
              </a:ext>
            </a:extLst>
          </p:cNvPr>
          <p:cNvSpPr txBox="1"/>
          <p:nvPr/>
        </p:nvSpPr>
        <p:spPr>
          <a:xfrm>
            <a:off x="381280" y="1449461"/>
            <a:ext cx="7015116" cy="4632037"/>
          </a:xfrm>
          <a:prstGeom prst="rect">
            <a:avLst/>
          </a:prstGeom>
          <a:noFill/>
        </p:spPr>
        <p:txBody>
          <a:bodyPr wrap="square" lIns="91440" tIns="45720" rIns="91440" bIns="45720" rtlCol="0" anchor="t">
            <a:spAutoFit/>
          </a:bodyPr>
          <a:lstStyle/>
          <a:p>
            <a:pPr algn="just"/>
            <a:r>
              <a:rPr lang="en-US" sz="2000" b="1" smtClean="0">
                <a:solidFill>
                  <a:srgbClr val="00477F"/>
                </a:solidFill>
                <a:latin typeface="Times New Roman"/>
                <a:cs typeface="Times New Roman"/>
              </a:rPr>
              <a:t>Thách thức</a:t>
            </a:r>
            <a:r>
              <a:rPr lang="vi-VN" sz="2000" b="1" smtClean="0">
                <a:solidFill>
                  <a:srgbClr val="00477F"/>
                </a:solidFill>
                <a:latin typeface="Times New Roman"/>
                <a:cs typeface="Times New Roman"/>
              </a:rPr>
              <a:t> khi phân tích trên tập tế bào</a:t>
            </a:r>
            <a:r>
              <a:rPr lang="en-US" sz="2000" b="1" smtClean="0">
                <a:solidFill>
                  <a:srgbClr val="00477F"/>
                </a:solidFill>
                <a:latin typeface="Times New Roman"/>
                <a:cs typeface="Times New Roman"/>
              </a:rPr>
              <a:t> </a:t>
            </a:r>
            <a:r>
              <a:rPr lang="en-US" sz="2000" b="1">
                <a:solidFill>
                  <a:srgbClr val="00477F"/>
                </a:solidFill>
                <a:latin typeface="Times New Roman"/>
                <a:cs typeface="Times New Roman"/>
              </a:rPr>
              <a:t>: </a:t>
            </a:r>
            <a:endParaRPr lang="en-US" sz="2000">
              <a:solidFill>
                <a:srgbClr val="00477F"/>
              </a:solidFill>
              <a:latin typeface="Times New Roman"/>
              <a:ea typeface="+mn-lt"/>
              <a:cs typeface="Times New Roman"/>
            </a:endParaRPr>
          </a:p>
          <a:p>
            <a:pPr marL="342900" indent="-342900" algn="just">
              <a:lnSpc>
                <a:spcPct val="150000"/>
              </a:lnSpc>
              <a:buFont typeface="Calibri,Sans-Serif"/>
              <a:buChar char="-"/>
            </a:pPr>
            <a:r>
              <a:rPr lang="en-US" sz="2000" err="1">
                <a:solidFill>
                  <a:srgbClr val="00477F"/>
                </a:solidFill>
                <a:latin typeface="Times New Roman"/>
                <a:cs typeface="Times New Roman"/>
              </a:rPr>
              <a:t>Khó</a:t>
            </a:r>
            <a:r>
              <a:rPr lang="en-US" sz="2000">
                <a:solidFill>
                  <a:srgbClr val="00477F"/>
                </a:solidFill>
                <a:latin typeface="Times New Roman"/>
                <a:cs typeface="Times New Roman"/>
              </a:rPr>
              <a:t> </a:t>
            </a:r>
            <a:r>
              <a:rPr lang="en-US" sz="2000" err="1">
                <a:solidFill>
                  <a:srgbClr val="00477F"/>
                </a:solidFill>
                <a:latin typeface="Times New Roman"/>
                <a:cs typeface="Times New Roman"/>
              </a:rPr>
              <a:t>phân</a:t>
            </a:r>
            <a:r>
              <a:rPr lang="en-US" sz="2000">
                <a:solidFill>
                  <a:srgbClr val="00477F"/>
                </a:solidFill>
                <a:latin typeface="Times New Roman"/>
                <a:cs typeface="Times New Roman"/>
              </a:rPr>
              <a:t> </a:t>
            </a:r>
            <a:r>
              <a:rPr lang="en-US" sz="2000" err="1">
                <a:solidFill>
                  <a:srgbClr val="00477F"/>
                </a:solidFill>
                <a:latin typeface="Times New Roman"/>
                <a:cs typeface="Times New Roman"/>
              </a:rPr>
              <a:t>tích</a:t>
            </a:r>
            <a:r>
              <a:rPr lang="en-US" sz="2000">
                <a:solidFill>
                  <a:srgbClr val="00477F"/>
                </a:solidFill>
                <a:latin typeface="Times New Roman"/>
                <a:cs typeface="Times New Roman"/>
              </a:rPr>
              <a:t>, </a:t>
            </a:r>
            <a:r>
              <a:rPr lang="en-US" sz="2000" err="1">
                <a:solidFill>
                  <a:srgbClr val="00477F"/>
                </a:solidFill>
                <a:latin typeface="Times New Roman"/>
                <a:ea typeface="+mn-lt"/>
                <a:cs typeface="Times New Roman"/>
              </a:rPr>
              <a:t>tốn</a:t>
            </a:r>
            <a:r>
              <a:rPr lang="en-US" sz="2000">
                <a:solidFill>
                  <a:srgbClr val="00477F"/>
                </a:solidFill>
                <a:latin typeface="Times New Roman"/>
                <a:ea typeface="+mn-lt"/>
                <a:cs typeface="Times New Roman"/>
              </a:rPr>
              <a:t> </a:t>
            </a:r>
            <a:r>
              <a:rPr lang="en-US" sz="2000" err="1">
                <a:solidFill>
                  <a:srgbClr val="00477F"/>
                </a:solidFill>
                <a:latin typeface="Times New Roman"/>
                <a:ea typeface="+mn-lt"/>
                <a:cs typeface="Times New Roman"/>
              </a:rPr>
              <a:t>nhiều</a:t>
            </a:r>
            <a:r>
              <a:rPr lang="en-US" sz="2000">
                <a:solidFill>
                  <a:srgbClr val="00477F"/>
                </a:solidFill>
                <a:latin typeface="Times New Roman"/>
                <a:ea typeface="+mn-lt"/>
                <a:cs typeface="Times New Roman"/>
              </a:rPr>
              <a:t> tế bào </a:t>
            </a:r>
            <a:r>
              <a:rPr lang="en-US" sz="2000" err="1">
                <a:solidFill>
                  <a:srgbClr val="00477F"/>
                </a:solidFill>
                <a:latin typeface="Times New Roman"/>
                <a:ea typeface="+mn-lt"/>
                <a:cs typeface="Times New Roman"/>
              </a:rPr>
              <a:t>cho</a:t>
            </a:r>
            <a:r>
              <a:rPr lang="en-US" sz="2000">
                <a:solidFill>
                  <a:srgbClr val="00477F"/>
                </a:solidFill>
                <a:latin typeface="Times New Roman"/>
                <a:ea typeface="+mn-lt"/>
                <a:cs typeface="Times New Roman"/>
              </a:rPr>
              <a:t> một </a:t>
            </a:r>
            <a:r>
              <a:rPr lang="en-US" sz="2000" err="1">
                <a:solidFill>
                  <a:srgbClr val="00477F"/>
                </a:solidFill>
                <a:latin typeface="Times New Roman"/>
                <a:ea typeface="+mn-lt"/>
                <a:cs typeface="Times New Roman"/>
              </a:rPr>
              <a:t>lần</a:t>
            </a:r>
            <a:r>
              <a:rPr lang="en-US" sz="2000">
                <a:solidFill>
                  <a:srgbClr val="00477F"/>
                </a:solidFill>
                <a:latin typeface="Times New Roman"/>
                <a:ea typeface="+mn-lt"/>
                <a:cs typeface="Times New Roman"/>
              </a:rPr>
              <a:t> </a:t>
            </a:r>
            <a:r>
              <a:rPr lang="en-US" sz="2000" err="1">
                <a:solidFill>
                  <a:srgbClr val="00477F"/>
                </a:solidFill>
                <a:latin typeface="Times New Roman"/>
                <a:ea typeface="+mn-lt"/>
                <a:cs typeface="Times New Roman"/>
              </a:rPr>
              <a:t>thử</a:t>
            </a:r>
            <a:r>
              <a:rPr lang="en-US" sz="2000">
                <a:solidFill>
                  <a:srgbClr val="00477F"/>
                </a:solidFill>
                <a:latin typeface="Times New Roman"/>
                <a:ea typeface="+mn-lt"/>
                <a:cs typeface="Times New Roman"/>
              </a:rPr>
              <a:t> </a:t>
            </a:r>
            <a:r>
              <a:rPr lang="en-US" sz="2000" err="1">
                <a:solidFill>
                  <a:srgbClr val="00477F"/>
                </a:solidFill>
                <a:latin typeface="Times New Roman"/>
                <a:ea typeface="+mn-lt"/>
                <a:cs typeface="Times New Roman"/>
              </a:rPr>
              <a:t>nghiệm</a:t>
            </a:r>
            <a:r>
              <a:rPr lang="en-US" sz="2000">
                <a:solidFill>
                  <a:srgbClr val="00477F"/>
                </a:solidFill>
                <a:latin typeface="Times New Roman"/>
                <a:ea typeface="+mn-lt"/>
                <a:cs typeface="Times New Roman"/>
              </a:rPr>
              <a:t>.</a:t>
            </a:r>
            <a:endParaRPr lang="en-US" sz="2000">
              <a:solidFill>
                <a:srgbClr val="00477F"/>
              </a:solidFill>
              <a:latin typeface="Times New Roman"/>
              <a:cs typeface="Times New Roman"/>
            </a:endParaRPr>
          </a:p>
          <a:p>
            <a:pPr marL="342900" indent="-342900" algn="just">
              <a:lnSpc>
                <a:spcPct val="150000"/>
              </a:lnSpc>
              <a:buFont typeface="Calibri,Sans-Serif"/>
              <a:buChar char="-"/>
            </a:pPr>
            <a:r>
              <a:rPr lang="en-US" sz="2000" err="1">
                <a:solidFill>
                  <a:srgbClr val="00477F"/>
                </a:solidFill>
                <a:latin typeface="Times New Roman"/>
                <a:cs typeface="Times New Roman"/>
              </a:rPr>
              <a:t>Các</a:t>
            </a:r>
            <a:r>
              <a:rPr lang="en-US" sz="2000">
                <a:solidFill>
                  <a:srgbClr val="00477F"/>
                </a:solidFill>
                <a:latin typeface="Times New Roman"/>
                <a:cs typeface="Times New Roman"/>
              </a:rPr>
              <a:t> tế bào </a:t>
            </a:r>
            <a:r>
              <a:rPr lang="en-US" sz="2000" err="1">
                <a:solidFill>
                  <a:srgbClr val="00477F"/>
                </a:solidFill>
                <a:latin typeface="Times New Roman"/>
                <a:cs typeface="Times New Roman"/>
              </a:rPr>
              <a:t>hiếm</a:t>
            </a:r>
            <a:r>
              <a:rPr lang="en-US" sz="2000">
                <a:solidFill>
                  <a:srgbClr val="00477F"/>
                </a:solidFill>
                <a:latin typeface="Times New Roman"/>
                <a:cs typeface="Times New Roman"/>
              </a:rPr>
              <a:t> có độ </a:t>
            </a:r>
            <a:r>
              <a:rPr lang="en-US" sz="2000" err="1">
                <a:solidFill>
                  <a:srgbClr val="00477F"/>
                </a:solidFill>
                <a:latin typeface="Times New Roman"/>
                <a:cs typeface="Times New Roman"/>
              </a:rPr>
              <a:t>phong</a:t>
            </a:r>
            <a:r>
              <a:rPr lang="en-US" sz="2000">
                <a:solidFill>
                  <a:srgbClr val="00477F"/>
                </a:solidFill>
                <a:latin typeface="Times New Roman"/>
                <a:cs typeface="Times New Roman"/>
              </a:rPr>
              <a:t> </a:t>
            </a:r>
            <a:r>
              <a:rPr lang="en-US" sz="2000" err="1">
                <a:solidFill>
                  <a:srgbClr val="00477F"/>
                </a:solidFill>
                <a:latin typeface="Times New Roman"/>
                <a:cs typeface="Times New Roman"/>
              </a:rPr>
              <a:t>phú</a:t>
            </a:r>
            <a:r>
              <a:rPr lang="en-US" sz="2000">
                <a:solidFill>
                  <a:srgbClr val="00477F"/>
                </a:solidFill>
                <a:latin typeface="Times New Roman"/>
                <a:cs typeface="Times New Roman"/>
              </a:rPr>
              <a:t> </a:t>
            </a:r>
            <a:r>
              <a:rPr lang="en-US" sz="2000" err="1">
                <a:solidFill>
                  <a:srgbClr val="00477F"/>
                </a:solidFill>
                <a:latin typeface="Times New Roman"/>
                <a:cs typeface="Times New Roman"/>
              </a:rPr>
              <a:t>thấp</a:t>
            </a:r>
            <a:r>
              <a:rPr lang="en-US" sz="2000">
                <a:solidFill>
                  <a:srgbClr val="00477F"/>
                </a:solidFill>
                <a:latin typeface="Times New Roman"/>
                <a:cs typeface="Times New Roman"/>
              </a:rPr>
              <a:t> chỉ có </a:t>
            </a:r>
            <a:r>
              <a:rPr lang="en-US" sz="2000" err="1">
                <a:solidFill>
                  <a:srgbClr val="00477F"/>
                </a:solidFill>
                <a:latin typeface="Times New Roman"/>
                <a:cs typeface="Times New Roman"/>
              </a:rPr>
              <a:t>thể</a:t>
            </a:r>
            <a:r>
              <a:rPr lang="en-US" sz="2000">
                <a:solidFill>
                  <a:srgbClr val="00477F"/>
                </a:solidFill>
                <a:latin typeface="Times New Roman"/>
                <a:cs typeface="Times New Roman"/>
              </a:rPr>
              <a:t> </a:t>
            </a:r>
            <a:r>
              <a:rPr lang="en-US" sz="2000" err="1">
                <a:solidFill>
                  <a:srgbClr val="00477F"/>
                </a:solidFill>
                <a:latin typeface="Times New Roman"/>
                <a:cs typeface="Times New Roman"/>
              </a:rPr>
              <a:t>phân</a:t>
            </a:r>
            <a:r>
              <a:rPr lang="en-US" sz="2000">
                <a:solidFill>
                  <a:srgbClr val="00477F"/>
                </a:solidFill>
                <a:latin typeface="Times New Roman"/>
                <a:cs typeface="Times New Roman"/>
              </a:rPr>
              <a:t> </a:t>
            </a:r>
            <a:r>
              <a:rPr lang="en-US" sz="2000" err="1">
                <a:solidFill>
                  <a:srgbClr val="00477F"/>
                </a:solidFill>
                <a:latin typeface="Times New Roman"/>
                <a:cs typeface="Times New Roman"/>
              </a:rPr>
              <a:t>lập</a:t>
            </a:r>
            <a:r>
              <a:rPr lang="en-US" sz="2000">
                <a:solidFill>
                  <a:srgbClr val="00477F"/>
                </a:solidFill>
                <a:latin typeface="Times New Roman"/>
                <a:cs typeface="Times New Roman"/>
              </a:rPr>
              <a:t> rồi </a:t>
            </a:r>
            <a:r>
              <a:rPr lang="en-US" sz="2000" err="1">
                <a:solidFill>
                  <a:srgbClr val="00477F"/>
                </a:solidFill>
                <a:latin typeface="Times New Roman"/>
                <a:cs typeface="Times New Roman"/>
              </a:rPr>
              <a:t>phân</a:t>
            </a:r>
            <a:r>
              <a:rPr lang="en-US" sz="2000">
                <a:solidFill>
                  <a:srgbClr val="00477F"/>
                </a:solidFill>
                <a:latin typeface="Times New Roman"/>
                <a:cs typeface="Times New Roman"/>
              </a:rPr>
              <a:t> </a:t>
            </a:r>
            <a:r>
              <a:rPr lang="en-US" sz="2000" err="1">
                <a:solidFill>
                  <a:srgbClr val="00477F"/>
                </a:solidFill>
                <a:latin typeface="Times New Roman"/>
                <a:cs typeface="Times New Roman"/>
              </a:rPr>
              <a:t>tích</a:t>
            </a:r>
            <a:r>
              <a:rPr lang="en-US" sz="2000" smtClean="0">
                <a:solidFill>
                  <a:srgbClr val="00477F"/>
                </a:solidFill>
                <a:latin typeface="Times New Roman"/>
                <a:cs typeface="Times New Roman"/>
              </a:rPr>
              <a:t>.</a:t>
            </a:r>
            <a:endParaRPr lang="vi-VN" sz="2000">
              <a:solidFill>
                <a:srgbClr val="00477F"/>
              </a:solidFill>
              <a:latin typeface="Times New Roman"/>
              <a:cs typeface="Times New Roman"/>
            </a:endParaRPr>
          </a:p>
          <a:p>
            <a:pPr marL="342900" indent="-342900" algn="just">
              <a:lnSpc>
                <a:spcPct val="150000"/>
              </a:lnSpc>
              <a:buFont typeface="Calibri,Sans-Serif"/>
              <a:buChar char="-"/>
            </a:pPr>
            <a:endParaRPr lang="vi-VN" sz="1000" smtClean="0">
              <a:solidFill>
                <a:srgbClr val="00477F"/>
              </a:solidFill>
              <a:latin typeface="Times New Roman"/>
              <a:cs typeface="Times New Roman"/>
            </a:endParaRPr>
          </a:p>
          <a:p>
            <a:pPr algn="just"/>
            <a:r>
              <a:rPr lang="en-US" sz="2000" b="1">
                <a:solidFill>
                  <a:srgbClr val="00477F"/>
                </a:solidFill>
                <a:latin typeface="Times New Roman"/>
                <a:cs typeface="Times New Roman"/>
              </a:rPr>
              <a:t>Ý nghĩa phân lập tế bào</a:t>
            </a:r>
            <a:r>
              <a:rPr lang="vi-VN" sz="2000" b="1">
                <a:solidFill>
                  <a:srgbClr val="00477F"/>
                </a:solidFill>
                <a:latin typeface="Times New Roman"/>
                <a:cs typeface="Times New Roman"/>
              </a:rPr>
              <a:t> đơn</a:t>
            </a:r>
            <a:r>
              <a:rPr lang="en-US" sz="2000" b="1">
                <a:solidFill>
                  <a:srgbClr val="00477F"/>
                </a:solidFill>
                <a:latin typeface="Times New Roman"/>
                <a:cs typeface="Times New Roman"/>
              </a:rPr>
              <a:t>: </a:t>
            </a:r>
            <a:endParaRPr lang="en-US" sz="2000">
              <a:solidFill>
                <a:srgbClr val="00477F"/>
              </a:solidFill>
              <a:latin typeface="Times New Roman"/>
              <a:cs typeface="Times New Roman"/>
            </a:endParaRPr>
          </a:p>
          <a:p>
            <a:pPr marL="342900" indent="-342900" algn="just">
              <a:lnSpc>
                <a:spcPct val="150000"/>
              </a:lnSpc>
              <a:buFont typeface="Calibri"/>
              <a:buChar char="-"/>
            </a:pPr>
            <a:r>
              <a:rPr lang="en-US" sz="2000">
                <a:solidFill>
                  <a:srgbClr val="00477F"/>
                </a:solidFill>
                <a:latin typeface="Times New Roman"/>
                <a:cs typeface="Times New Roman"/>
              </a:rPr>
              <a:t>Tiên lượng sớm được các bệnh nan y</a:t>
            </a:r>
            <a:r>
              <a:rPr lang="vi-VN" sz="2000">
                <a:solidFill>
                  <a:srgbClr val="00477F"/>
                </a:solidFill>
                <a:latin typeface="Times New Roman"/>
                <a:cs typeface="Times New Roman"/>
              </a:rPr>
              <a:t>.</a:t>
            </a:r>
            <a:endParaRPr lang="en-US" sz="2000">
              <a:solidFill>
                <a:srgbClr val="00477F"/>
              </a:solidFill>
              <a:latin typeface="Times New Roman"/>
              <a:cs typeface="Times New Roman"/>
            </a:endParaRPr>
          </a:p>
          <a:p>
            <a:pPr marL="342900" indent="-342900" algn="just">
              <a:lnSpc>
                <a:spcPct val="150000"/>
              </a:lnSpc>
              <a:buFont typeface="Calibri"/>
              <a:buChar char="-"/>
            </a:pPr>
            <a:r>
              <a:rPr lang="en-US" sz="2000">
                <a:solidFill>
                  <a:srgbClr val="00477F"/>
                </a:solidFill>
                <a:latin typeface="Times New Roman"/>
                <a:cs typeface="Times New Roman"/>
              </a:rPr>
              <a:t>Cung cấp thông tin về tính không đồng nhất nội bào.</a:t>
            </a:r>
          </a:p>
          <a:p>
            <a:pPr marL="342900" indent="-342900" algn="just">
              <a:lnSpc>
                <a:spcPct val="150000"/>
              </a:lnSpc>
              <a:buFont typeface="Calibri"/>
              <a:buChar char="-"/>
            </a:pPr>
            <a:r>
              <a:rPr lang="en-US" sz="2000">
                <a:solidFill>
                  <a:srgbClr val="00477F"/>
                </a:solidFill>
                <a:latin typeface="Times New Roman"/>
                <a:cs typeface="Times New Roman"/>
              </a:rPr>
              <a:t>Phát triển thuốc hoặc vaccine</a:t>
            </a:r>
            <a:r>
              <a:rPr lang="en-US" sz="2000" smtClean="0">
                <a:solidFill>
                  <a:srgbClr val="00477F"/>
                </a:solidFill>
                <a:latin typeface="Times New Roman"/>
                <a:cs typeface="Times New Roman"/>
              </a:rPr>
              <a:t>.</a:t>
            </a:r>
            <a:endParaRPr lang="en-US" sz="2000">
              <a:solidFill>
                <a:srgbClr val="00477F"/>
              </a:solidFill>
              <a:latin typeface="Times New Roman" panose="02020603050405020304" pitchFamily="18" charset="0"/>
              <a:cs typeface="Times New Roman" panose="02020603050405020304" pitchFamily="18" charset="0"/>
            </a:endParaRPr>
          </a:p>
          <a:p>
            <a:pPr marL="342900" indent="-342900" algn="just">
              <a:buFont typeface="Calibri,Sans-Serif"/>
              <a:buChar char="-"/>
            </a:pPr>
            <a:endParaRPr lang="en-US" sz="2000">
              <a:solidFill>
                <a:srgbClr val="00477F"/>
              </a:solidFill>
              <a:latin typeface="Times New Roman"/>
              <a:cs typeface="Times New Roman"/>
            </a:endParaRPr>
          </a:p>
          <a:p>
            <a:pPr algn="just"/>
            <a:r>
              <a:rPr lang="en-US" sz="2000">
                <a:solidFill>
                  <a:srgbClr val="00477F"/>
                </a:solidFill>
                <a:latin typeface="Times New Roman"/>
                <a:cs typeface="Times New Roman"/>
                <a:sym typeface="Wingdings" panose="05000000000000000000" pitchFamily="2" charset="2"/>
              </a:rPr>
              <a:t> </a:t>
            </a:r>
            <a:r>
              <a:rPr lang="en-US" sz="2000" err="1">
                <a:solidFill>
                  <a:srgbClr val="FF0000"/>
                </a:solidFill>
                <a:latin typeface="Times New Roman"/>
                <a:cs typeface="Times New Roman"/>
              </a:rPr>
              <a:t>Cần</a:t>
            </a:r>
            <a:r>
              <a:rPr lang="en-US" sz="2000">
                <a:solidFill>
                  <a:srgbClr val="FF0000"/>
                </a:solidFill>
                <a:latin typeface="Times New Roman"/>
                <a:cs typeface="Times New Roman"/>
              </a:rPr>
              <a:t> </a:t>
            </a:r>
            <a:r>
              <a:rPr lang="en-US" sz="2000" err="1">
                <a:solidFill>
                  <a:srgbClr val="FF0000"/>
                </a:solidFill>
                <a:latin typeface="Times New Roman"/>
                <a:cs typeface="Times New Roman"/>
              </a:rPr>
              <a:t>hệ</a:t>
            </a:r>
            <a:r>
              <a:rPr lang="en-US" sz="2000">
                <a:solidFill>
                  <a:srgbClr val="FF0000"/>
                </a:solidFill>
                <a:latin typeface="Times New Roman"/>
                <a:cs typeface="Times New Roman"/>
              </a:rPr>
              <a:t> </a:t>
            </a:r>
            <a:r>
              <a:rPr lang="en-US" sz="2000" smtClean="0">
                <a:solidFill>
                  <a:srgbClr val="FF0000"/>
                </a:solidFill>
                <a:latin typeface="Times New Roman"/>
                <a:cs typeface="Times New Roman"/>
              </a:rPr>
              <a:t>thống tự động </a:t>
            </a:r>
            <a:r>
              <a:rPr lang="en-US" sz="2000" err="1">
                <a:solidFill>
                  <a:srgbClr val="FF0000"/>
                </a:solidFill>
                <a:latin typeface="Times New Roman"/>
                <a:cs typeface="Times New Roman"/>
              </a:rPr>
              <a:t>thực</a:t>
            </a:r>
            <a:r>
              <a:rPr lang="en-US" sz="2000">
                <a:solidFill>
                  <a:srgbClr val="FF0000"/>
                </a:solidFill>
                <a:latin typeface="Times New Roman"/>
                <a:cs typeface="Times New Roman"/>
              </a:rPr>
              <a:t> </a:t>
            </a:r>
            <a:r>
              <a:rPr lang="en-US" sz="2000" err="1">
                <a:solidFill>
                  <a:srgbClr val="FF0000"/>
                </a:solidFill>
                <a:latin typeface="Times New Roman"/>
                <a:cs typeface="Times New Roman"/>
              </a:rPr>
              <a:t>hiện</a:t>
            </a:r>
            <a:r>
              <a:rPr lang="en-US" sz="2000">
                <a:solidFill>
                  <a:srgbClr val="FF0000"/>
                </a:solidFill>
                <a:latin typeface="Times New Roman"/>
                <a:cs typeface="Times New Roman"/>
              </a:rPr>
              <a:t> </a:t>
            </a:r>
            <a:r>
              <a:rPr lang="en-US" sz="2000" err="1">
                <a:solidFill>
                  <a:srgbClr val="FF0000"/>
                </a:solidFill>
                <a:latin typeface="Times New Roman"/>
                <a:cs typeface="Times New Roman"/>
              </a:rPr>
              <a:t>phân</a:t>
            </a:r>
            <a:r>
              <a:rPr lang="en-US" sz="2000">
                <a:solidFill>
                  <a:srgbClr val="FF0000"/>
                </a:solidFill>
                <a:latin typeface="Times New Roman"/>
                <a:cs typeface="Times New Roman"/>
              </a:rPr>
              <a:t> </a:t>
            </a:r>
            <a:r>
              <a:rPr lang="en-US" sz="2000" err="1">
                <a:solidFill>
                  <a:srgbClr val="FF0000"/>
                </a:solidFill>
                <a:latin typeface="Times New Roman"/>
                <a:cs typeface="Times New Roman"/>
              </a:rPr>
              <a:t>lập</a:t>
            </a:r>
            <a:r>
              <a:rPr lang="en-US" sz="2000">
                <a:solidFill>
                  <a:srgbClr val="FF0000"/>
                </a:solidFill>
                <a:latin typeface="Times New Roman"/>
                <a:cs typeface="Times New Roman"/>
              </a:rPr>
              <a:t> tế bào </a:t>
            </a:r>
            <a:r>
              <a:rPr lang="en-US" sz="2000" err="1">
                <a:solidFill>
                  <a:srgbClr val="FF0000"/>
                </a:solidFill>
                <a:latin typeface="Times New Roman"/>
                <a:cs typeface="Times New Roman"/>
              </a:rPr>
              <a:t>đơn</a:t>
            </a:r>
            <a:r>
              <a:rPr lang="en-US" sz="2000">
                <a:solidFill>
                  <a:srgbClr val="FF0000"/>
                </a:solidFill>
                <a:latin typeface="Times New Roman"/>
                <a:cs typeface="Times New Roman"/>
              </a:rPr>
              <a:t> </a:t>
            </a:r>
            <a:r>
              <a:rPr lang="en-US" sz="2000" smtClean="0">
                <a:solidFill>
                  <a:srgbClr val="FF0000"/>
                </a:solidFill>
                <a:latin typeface="Times New Roman"/>
                <a:cs typeface="Times New Roman"/>
              </a:rPr>
              <a:t>giúp cải thiện hiệu suất và phục </a:t>
            </a:r>
            <a:r>
              <a:rPr lang="en-US" sz="2000" err="1">
                <a:solidFill>
                  <a:srgbClr val="FF0000"/>
                </a:solidFill>
                <a:latin typeface="Times New Roman"/>
                <a:cs typeface="Times New Roman"/>
              </a:rPr>
              <a:t>vụ</a:t>
            </a:r>
            <a:r>
              <a:rPr lang="en-US" sz="2000">
                <a:solidFill>
                  <a:srgbClr val="FF0000"/>
                </a:solidFill>
                <a:latin typeface="Times New Roman"/>
                <a:cs typeface="Times New Roman"/>
              </a:rPr>
              <a:t> </a:t>
            </a:r>
            <a:r>
              <a:rPr lang="en-US" sz="2000" err="1">
                <a:solidFill>
                  <a:srgbClr val="FF0000"/>
                </a:solidFill>
                <a:latin typeface="Times New Roman"/>
                <a:cs typeface="Times New Roman"/>
              </a:rPr>
              <a:t>cho</a:t>
            </a:r>
            <a:r>
              <a:rPr lang="en-US" sz="2000">
                <a:solidFill>
                  <a:srgbClr val="FF0000"/>
                </a:solidFill>
                <a:latin typeface="Times New Roman"/>
                <a:cs typeface="Times New Roman"/>
              </a:rPr>
              <a:t> </a:t>
            </a:r>
            <a:r>
              <a:rPr lang="en-US" sz="2000" err="1">
                <a:solidFill>
                  <a:srgbClr val="FF0000"/>
                </a:solidFill>
                <a:latin typeface="Times New Roman"/>
                <a:cs typeface="Times New Roman"/>
              </a:rPr>
              <a:t>các</a:t>
            </a:r>
            <a:r>
              <a:rPr lang="en-US" sz="2000">
                <a:solidFill>
                  <a:srgbClr val="FF0000"/>
                </a:solidFill>
                <a:latin typeface="Times New Roman"/>
                <a:cs typeface="Times New Roman"/>
              </a:rPr>
              <a:t> </a:t>
            </a:r>
            <a:r>
              <a:rPr lang="en-US" sz="2000" err="1">
                <a:solidFill>
                  <a:srgbClr val="FF0000"/>
                </a:solidFill>
                <a:latin typeface="Times New Roman"/>
                <a:cs typeface="Times New Roman"/>
              </a:rPr>
              <a:t>phân</a:t>
            </a:r>
            <a:r>
              <a:rPr lang="en-US" sz="2000">
                <a:solidFill>
                  <a:srgbClr val="FF0000"/>
                </a:solidFill>
                <a:latin typeface="Times New Roman"/>
                <a:cs typeface="Times New Roman"/>
              </a:rPr>
              <a:t> </a:t>
            </a:r>
            <a:r>
              <a:rPr lang="en-US" sz="2000" err="1">
                <a:solidFill>
                  <a:srgbClr val="FF0000"/>
                </a:solidFill>
                <a:latin typeface="Times New Roman"/>
                <a:cs typeface="Times New Roman"/>
              </a:rPr>
              <a:t>tích</a:t>
            </a:r>
            <a:r>
              <a:rPr lang="en-US" sz="2000">
                <a:solidFill>
                  <a:srgbClr val="FF0000"/>
                </a:solidFill>
                <a:latin typeface="Times New Roman"/>
                <a:cs typeface="Times New Roman"/>
              </a:rPr>
              <a:t> </a:t>
            </a:r>
            <a:r>
              <a:rPr lang="en-US" sz="2000" err="1">
                <a:solidFill>
                  <a:srgbClr val="FF0000"/>
                </a:solidFill>
                <a:latin typeface="Times New Roman"/>
                <a:cs typeface="Times New Roman"/>
              </a:rPr>
              <a:t>chuyên</a:t>
            </a:r>
            <a:r>
              <a:rPr lang="en-US" sz="2000">
                <a:solidFill>
                  <a:srgbClr val="FF0000"/>
                </a:solidFill>
                <a:latin typeface="Times New Roman"/>
                <a:cs typeface="Times New Roman"/>
              </a:rPr>
              <a:t> </a:t>
            </a:r>
            <a:r>
              <a:rPr lang="en-US" sz="2000" err="1">
                <a:solidFill>
                  <a:srgbClr val="FF0000"/>
                </a:solidFill>
                <a:latin typeface="Times New Roman"/>
                <a:cs typeface="Times New Roman"/>
              </a:rPr>
              <a:t>sâu</a:t>
            </a:r>
            <a:r>
              <a:rPr lang="en-US" sz="2000">
                <a:solidFill>
                  <a:srgbClr val="FF0000"/>
                </a:solidFill>
                <a:latin typeface="Times New Roman"/>
                <a:cs typeface="Times New Roman"/>
              </a:rPr>
              <a:t> </a:t>
            </a:r>
            <a:r>
              <a:rPr lang="en-US" sz="2000" err="1">
                <a:solidFill>
                  <a:srgbClr val="FF0000"/>
                </a:solidFill>
                <a:latin typeface="Times New Roman"/>
                <a:cs typeface="Times New Roman"/>
              </a:rPr>
              <a:t>hơn</a:t>
            </a:r>
            <a:r>
              <a:rPr lang="en-US" sz="2000">
                <a:solidFill>
                  <a:srgbClr val="FF0000"/>
                </a:solidFill>
                <a:latin typeface="Times New Roman"/>
                <a:cs typeface="Times New Roman"/>
              </a:rPr>
              <a:t>.</a:t>
            </a:r>
          </a:p>
        </p:txBody>
      </p:sp>
      <p:sp>
        <p:nvSpPr>
          <p:cNvPr id="14" name="Hộp Văn bản 13">
            <a:extLst>
              <a:ext uri="{FF2B5EF4-FFF2-40B4-BE49-F238E27FC236}">
                <a16:creationId xmlns:a16="http://schemas.microsoft.com/office/drawing/2014/main" id="{154B311C-D728-4D8D-784D-165B5963F473}"/>
              </a:ext>
            </a:extLst>
          </p:cNvPr>
          <p:cNvSpPr txBox="1"/>
          <p:nvPr/>
        </p:nvSpPr>
        <p:spPr>
          <a:xfrm>
            <a:off x="7901538" y="5243248"/>
            <a:ext cx="39504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00477F"/>
                </a:solidFill>
                <a:latin typeface="Times New Roman" panose="02020603050405020304" pitchFamily="18" charset="0"/>
                <a:cs typeface="Times New Roman" panose="02020603050405020304" pitchFamily="18" charset="0"/>
              </a:rPr>
              <a:t>T</a:t>
            </a:r>
            <a:r>
              <a:rPr lang="vi-VN">
                <a:solidFill>
                  <a:srgbClr val="00477F"/>
                </a:solidFill>
                <a:latin typeface="Times New Roman" panose="02020603050405020304" pitchFamily="18" charset="0"/>
                <a:cs typeface="Times New Roman" panose="02020603050405020304" pitchFamily="18" charset="0"/>
              </a:rPr>
              <a:t>ình hình mắc mới và tử vong do ung thư ở Việt Nam đều tăng nhanh</a:t>
            </a:r>
            <a:endParaRPr lang="en-US">
              <a:solidFill>
                <a:srgbClr val="00477F"/>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FBD8D6B-113A-41CD-2DE8-67249113B8E8}"/>
              </a:ext>
            </a:extLst>
          </p:cNvPr>
          <p:cNvSpPr txBox="1"/>
          <p:nvPr/>
        </p:nvSpPr>
        <p:spPr>
          <a:xfrm>
            <a:off x="204634" y="0"/>
            <a:ext cx="3816647" cy="1399870"/>
          </a:xfrm>
          <a:prstGeom prst="rect">
            <a:avLst/>
          </a:prstGeom>
          <a:noFill/>
        </p:spPr>
        <p:txBody>
          <a:bodyPr wrap="square">
            <a:spAutoFit/>
          </a:bodyPr>
          <a:lstStyle/>
          <a:p>
            <a:pPr marL="342900" indent="-342900">
              <a:lnSpc>
                <a:spcPct val="150000"/>
              </a:lnSpc>
              <a:buAutoNum type="arabicPeriod"/>
            </a:pPr>
            <a:r>
              <a:rPr lang="en-US" sz="3200" b="1" err="1">
                <a:solidFill>
                  <a:srgbClr val="00477F"/>
                </a:solidFill>
                <a:latin typeface="Times New Roman" panose="02020603050405020304" pitchFamily="18" charset="0"/>
                <a:cs typeface="Times New Roman" panose="02020603050405020304" pitchFamily="18" charset="0"/>
              </a:rPr>
              <a:t>ĐẶT</a:t>
            </a:r>
            <a:r>
              <a:rPr lang="en-US" sz="3200" b="1">
                <a:solidFill>
                  <a:srgbClr val="00477F"/>
                </a:solidFill>
                <a:latin typeface="Times New Roman" panose="02020603050405020304" pitchFamily="18" charset="0"/>
                <a:cs typeface="Times New Roman" panose="02020603050405020304" pitchFamily="18" charset="0"/>
              </a:rPr>
              <a:t> VẤN ĐỀ</a:t>
            </a:r>
          </a:p>
          <a:p>
            <a:pPr>
              <a:lnSpc>
                <a:spcPct val="150000"/>
              </a:lnSpc>
            </a:pPr>
            <a:r>
              <a:rPr lang="en-US" sz="2800" b="1">
                <a:solidFill>
                  <a:srgbClr val="00477F"/>
                </a:solidFill>
                <a:latin typeface="Times New Roman" panose="02020603050405020304" pitchFamily="18" charset="0"/>
                <a:cs typeface="Times New Roman" panose="02020603050405020304" pitchFamily="18" charset="0"/>
              </a:rPr>
              <a:t>1.1 </a:t>
            </a:r>
            <a:r>
              <a:rPr lang="en-US" sz="2800" b="1" err="1">
                <a:solidFill>
                  <a:srgbClr val="00477F"/>
                </a:solidFill>
                <a:latin typeface="Times New Roman" panose="02020603050405020304" pitchFamily="18" charset="0"/>
                <a:cs typeface="Times New Roman" panose="02020603050405020304" pitchFamily="18" charset="0"/>
              </a:rPr>
              <a:t>Tổng</a:t>
            </a:r>
            <a:r>
              <a:rPr lang="en-US" sz="2800" b="1">
                <a:solidFill>
                  <a:srgbClr val="00477F"/>
                </a:solidFill>
                <a:latin typeface="Times New Roman" panose="02020603050405020304" pitchFamily="18" charset="0"/>
                <a:cs typeface="Times New Roman" panose="02020603050405020304" pitchFamily="18" charset="0"/>
              </a:rPr>
              <a:t> </a:t>
            </a:r>
            <a:r>
              <a:rPr lang="en-US" sz="2800" b="1" err="1">
                <a:solidFill>
                  <a:srgbClr val="00477F"/>
                </a:solidFill>
                <a:latin typeface="Times New Roman" panose="02020603050405020304" pitchFamily="18" charset="0"/>
                <a:cs typeface="Times New Roman" panose="02020603050405020304" pitchFamily="18" charset="0"/>
              </a:rPr>
              <a:t>quan</a:t>
            </a:r>
            <a:endParaRPr lang="en-US" sz="2800" b="1">
              <a:solidFill>
                <a:srgbClr val="00477F"/>
              </a:solidFill>
              <a:latin typeface="Times New Roman" panose="02020603050405020304" pitchFamily="18" charset="0"/>
              <a:cs typeface="Times New Roman" panose="02020603050405020304" pitchFamily="18" charset="0"/>
            </a:endParaRPr>
          </a:p>
        </p:txBody>
      </p:sp>
      <p:sp>
        <p:nvSpPr>
          <p:cNvPr id="7" name="Slide Number Placeholder 1">
            <a:extLst>
              <a:ext uri="{FF2B5EF4-FFF2-40B4-BE49-F238E27FC236}">
                <a16:creationId xmlns:a16="http://schemas.microsoft.com/office/drawing/2014/main" id="{B7C26D44-9F0C-78B0-C1B5-80206A8B0C35}"/>
              </a:ext>
            </a:extLst>
          </p:cNvPr>
          <p:cNvSpPr txBox="1">
            <a:spLocks/>
          </p:cNvSpPr>
          <p:nvPr/>
        </p:nvSpPr>
        <p:spPr>
          <a:xfrm>
            <a:off x="11644131" y="6427599"/>
            <a:ext cx="415724" cy="33855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69E1E1-6A59-4D6D-8B97-9E252ADAF17E}" type="slidenum">
              <a:rPr lang="en-US" sz="2000" b="1" smtClean="0">
                <a:latin typeface="Times New Roman" panose="02020603050405020304" pitchFamily="18" charset="0"/>
                <a:cs typeface="Times New Roman" panose="02020603050405020304" pitchFamily="18" charset="0"/>
              </a:rPr>
              <a:pPr/>
              <a:t>3</a:t>
            </a:fld>
            <a:endParaRPr lang="en-US" b="1">
              <a:latin typeface="Times New Roman" panose="02020603050405020304" pitchFamily="18" charset="0"/>
              <a:cs typeface="Times New Roman" panose="02020603050405020304" pitchFamily="18" charset="0"/>
            </a:endParaRPr>
          </a:p>
        </p:txBody>
      </p:sp>
      <p:pic>
        <p:nvPicPr>
          <p:cNvPr id="26" name="Picture 2" descr="1000+ Cancer Cells Pictures | Download Free Images on Unsplash">
            <a:extLst>
              <a:ext uri="{FF2B5EF4-FFF2-40B4-BE49-F238E27FC236}">
                <a16:creationId xmlns:a16="http://schemas.microsoft.com/office/drawing/2014/main" id="{6B765002-926F-AF18-0CA1-E7779FB085C4}"/>
              </a:ext>
            </a:extLst>
          </p:cNvPr>
          <p:cNvPicPr>
            <a:picLocks noChangeAspect="1" noChangeArrowheads="1"/>
          </p:cNvPicPr>
          <p:nvPr/>
        </p:nvPicPr>
        <p:blipFill rotWithShape="1">
          <a:blip r:embed="rId3">
            <a:alphaModFix amt="59000"/>
            <a:extLst>
              <a:ext uri="{28A0092B-C50C-407E-A947-70E740481C1C}">
                <a14:useLocalDpi xmlns:a14="http://schemas.microsoft.com/office/drawing/2010/main" val="0"/>
              </a:ext>
            </a:extLst>
          </a:blip>
          <a:srcRect r="14163"/>
          <a:stretch/>
        </p:blipFill>
        <p:spPr bwMode="auto">
          <a:xfrm>
            <a:off x="7496934" y="1449461"/>
            <a:ext cx="4455596" cy="37937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768128" y="5852920"/>
            <a:ext cx="2217274" cy="369332"/>
          </a:xfrm>
          <a:prstGeom prst="rect">
            <a:avLst/>
          </a:prstGeom>
        </p:spPr>
        <p:txBody>
          <a:bodyPr wrap="none">
            <a:spAutoFit/>
          </a:bodyPr>
          <a:lstStyle/>
          <a:p>
            <a:pPr algn="ctr"/>
            <a:r>
              <a:rPr lang="en-US" i="1">
                <a:solidFill>
                  <a:srgbClr val="00477F"/>
                </a:solidFill>
                <a:latin typeface="Times New Roman" panose="02020603050405020304" pitchFamily="18" charset="0"/>
                <a:cs typeface="Times New Roman" panose="02020603050405020304" pitchFamily="18" charset="0"/>
              </a:rPr>
              <a:t>(Nguồn: Bệnh viện K)</a:t>
            </a:r>
          </a:p>
        </p:txBody>
      </p:sp>
      <p:grpSp>
        <p:nvGrpSpPr>
          <p:cNvPr id="52" name="Group 51"/>
          <p:cNvGrpSpPr/>
          <p:nvPr/>
        </p:nvGrpSpPr>
        <p:grpSpPr>
          <a:xfrm>
            <a:off x="7626486" y="1666213"/>
            <a:ext cx="4326044" cy="3360283"/>
            <a:chOff x="7626486" y="1778645"/>
            <a:chExt cx="4326044" cy="3360283"/>
          </a:xfrm>
        </p:grpSpPr>
        <p:grpSp>
          <p:nvGrpSpPr>
            <p:cNvPr id="37" name="Group 36"/>
            <p:cNvGrpSpPr/>
            <p:nvPr/>
          </p:nvGrpSpPr>
          <p:grpSpPr>
            <a:xfrm>
              <a:off x="7626486" y="1778645"/>
              <a:ext cx="4326044" cy="3360283"/>
              <a:chOff x="7626486" y="1449461"/>
              <a:chExt cx="4326044" cy="3360283"/>
            </a:xfrm>
          </p:grpSpPr>
          <p:sp>
            <p:nvSpPr>
              <p:cNvPr id="27" name="Rectangle 26">
                <a:extLst>
                  <a:ext uri="{FF2B5EF4-FFF2-40B4-BE49-F238E27FC236}">
                    <a16:creationId xmlns:a16="http://schemas.microsoft.com/office/drawing/2014/main" id="{283F75A9-3A7A-E7FA-248D-3726BE519F4F}"/>
                  </a:ext>
                </a:extLst>
              </p:cNvPr>
              <p:cNvSpPr/>
              <p:nvPr/>
            </p:nvSpPr>
            <p:spPr>
              <a:xfrm>
                <a:off x="7626486" y="1449461"/>
                <a:ext cx="4225508" cy="3360283"/>
              </a:xfrm>
              <a:prstGeom prst="rect">
                <a:avLst/>
              </a:prstGeom>
              <a:solidFill>
                <a:schemeClr val="accent1">
                  <a:lumMod val="20000"/>
                  <a:lumOff val="8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626486" y="1636407"/>
                <a:ext cx="4326044" cy="2686715"/>
                <a:chOff x="7626486" y="1636407"/>
                <a:chExt cx="4326044" cy="2686715"/>
              </a:xfrm>
            </p:grpSpPr>
            <p:grpSp>
              <p:nvGrpSpPr>
                <p:cNvPr id="28" name="Nhóm 1">
                  <a:extLst>
                    <a:ext uri="{FF2B5EF4-FFF2-40B4-BE49-F238E27FC236}">
                      <a16:creationId xmlns:a16="http://schemas.microsoft.com/office/drawing/2014/main" id="{57156A9F-7A8F-7544-663B-38A5F23483CE}"/>
                    </a:ext>
                  </a:extLst>
                </p:cNvPr>
                <p:cNvGrpSpPr/>
                <p:nvPr/>
              </p:nvGrpSpPr>
              <p:grpSpPr>
                <a:xfrm>
                  <a:off x="7626486" y="3373554"/>
                  <a:ext cx="1580900" cy="928323"/>
                  <a:chOff x="3497638" y="3759895"/>
                  <a:chExt cx="1580900" cy="1021152"/>
                </a:xfrm>
              </p:grpSpPr>
              <p:sp>
                <p:nvSpPr>
                  <p:cNvPr id="29" name="Rectangle 28">
                    <a:extLst>
                      <a:ext uri="{FF2B5EF4-FFF2-40B4-BE49-F238E27FC236}">
                        <a16:creationId xmlns:a16="http://schemas.microsoft.com/office/drawing/2014/main" id="{2B5BBB54-A05F-B028-9DED-86C55FA0203A}"/>
                      </a:ext>
                    </a:extLst>
                  </p:cNvPr>
                  <p:cNvSpPr/>
                  <p:nvPr/>
                </p:nvSpPr>
                <p:spPr>
                  <a:xfrm>
                    <a:off x="3793536" y="4172929"/>
                    <a:ext cx="679483" cy="608118"/>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1904C42-DDEA-4D2C-688D-0800AEE34520}"/>
                      </a:ext>
                    </a:extLst>
                  </p:cNvPr>
                  <p:cNvSpPr txBox="1"/>
                  <p:nvPr/>
                </p:nvSpPr>
                <p:spPr>
                  <a:xfrm>
                    <a:off x="3497638" y="3759895"/>
                    <a:ext cx="1580900" cy="461664"/>
                  </a:xfrm>
                  <a:prstGeom prst="rect">
                    <a:avLst/>
                  </a:prstGeom>
                  <a:noFill/>
                </p:spPr>
                <p:txBody>
                  <a:bodyPr wrap="square" rtlCol="0">
                    <a:spAutoFit/>
                  </a:bodyPr>
                  <a:lstStyle/>
                  <a:p>
                    <a:r>
                      <a:rPr lang="en-US" sz="2400" b="1">
                        <a:ln w="6600">
                          <a:solidFill>
                            <a:schemeClr val="accent2"/>
                          </a:solidFill>
                          <a:prstDash val="solid"/>
                        </a:ln>
                        <a:solidFill>
                          <a:srgbClr val="FFFFFF"/>
                        </a:solidFill>
                        <a:effectLst>
                          <a:outerShdw dist="38100" dir="2700000" algn="tl" rotWithShape="0">
                            <a:schemeClr val="accent2"/>
                          </a:outerShdw>
                        </a:effectLst>
                      </a:rPr>
                      <a:t>70.000 ca</a:t>
                    </a:r>
                  </a:p>
                </p:txBody>
              </p:sp>
            </p:grpSp>
            <p:sp>
              <p:nvSpPr>
                <p:cNvPr id="31" name="Rectangle 30">
                  <a:extLst>
                    <a:ext uri="{FF2B5EF4-FFF2-40B4-BE49-F238E27FC236}">
                      <a16:creationId xmlns:a16="http://schemas.microsoft.com/office/drawing/2014/main" id="{2A873EEE-2AB5-BA1B-BDFB-948DACD489F7}"/>
                    </a:ext>
                  </a:extLst>
                </p:cNvPr>
                <p:cNvSpPr/>
                <p:nvPr/>
              </p:nvSpPr>
              <p:spPr>
                <a:xfrm>
                  <a:off x="9297859" y="3391787"/>
                  <a:ext cx="696055" cy="910089"/>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74E480B-806E-1E56-9C79-37883D9312E8}"/>
                    </a:ext>
                  </a:extLst>
                </p:cNvPr>
                <p:cNvSpPr txBox="1"/>
                <p:nvPr/>
              </p:nvSpPr>
              <p:spPr>
                <a:xfrm>
                  <a:off x="8967220" y="2999843"/>
                  <a:ext cx="1677070" cy="461665"/>
                </a:xfrm>
                <a:prstGeom prst="rect">
                  <a:avLst/>
                </a:prstGeom>
                <a:noFill/>
              </p:spPr>
              <p:txBody>
                <a:bodyPr wrap="square" rtlCol="0">
                  <a:spAutoFit/>
                </a:bodyPr>
                <a:lstStyle/>
                <a:p>
                  <a:r>
                    <a:rPr lang="en-US" sz="2400" b="1">
                      <a:ln w="6600">
                        <a:solidFill>
                          <a:schemeClr val="accent2"/>
                        </a:solidFill>
                        <a:prstDash val="solid"/>
                      </a:ln>
                      <a:solidFill>
                        <a:srgbClr val="FFFFFF"/>
                      </a:solidFill>
                      <a:effectLst>
                        <a:outerShdw dist="38100" dir="2700000" algn="tl" rotWithShape="0">
                          <a:schemeClr val="accent2"/>
                        </a:outerShdw>
                      </a:effectLst>
                    </a:rPr>
                    <a:t>126.307 ca</a:t>
                  </a:r>
                </a:p>
              </p:txBody>
            </p:sp>
            <p:sp>
              <p:nvSpPr>
                <p:cNvPr id="33" name="Rectangle 32">
                  <a:extLst>
                    <a:ext uri="{FF2B5EF4-FFF2-40B4-BE49-F238E27FC236}">
                      <a16:creationId xmlns:a16="http://schemas.microsoft.com/office/drawing/2014/main" id="{1C2CF460-F7B8-0B04-6CA0-B90CD2CF5E34}"/>
                    </a:ext>
                  </a:extLst>
                </p:cNvPr>
                <p:cNvSpPr/>
                <p:nvPr/>
              </p:nvSpPr>
              <p:spPr>
                <a:xfrm>
                  <a:off x="10712027" y="2475650"/>
                  <a:ext cx="693337" cy="1847472"/>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07911A8-1463-5812-205A-3B2C6EFBEFEE}"/>
                    </a:ext>
                  </a:extLst>
                </p:cNvPr>
                <p:cNvSpPr txBox="1"/>
                <p:nvPr/>
              </p:nvSpPr>
              <p:spPr>
                <a:xfrm>
                  <a:off x="10275460" y="2106318"/>
                  <a:ext cx="1677070" cy="461665"/>
                </a:xfrm>
                <a:prstGeom prst="rect">
                  <a:avLst/>
                </a:prstGeom>
                <a:noFill/>
              </p:spPr>
              <p:txBody>
                <a:bodyPr wrap="square" rtlCol="0">
                  <a:spAutoFit/>
                </a:bodyPr>
                <a:lstStyle/>
                <a:p>
                  <a:r>
                    <a:rPr lang="en-US" sz="2400" b="1" smtClean="0">
                      <a:ln w="6600">
                        <a:solidFill>
                          <a:schemeClr val="accent2"/>
                        </a:solidFill>
                        <a:prstDash val="solid"/>
                      </a:ln>
                      <a:solidFill>
                        <a:srgbClr val="FFFFFF"/>
                      </a:solidFill>
                      <a:effectLst>
                        <a:outerShdw dist="38100" dir="2700000" algn="tl" rotWithShape="0">
                          <a:schemeClr val="accent2"/>
                        </a:outerShdw>
                      </a:effectLst>
                    </a:rPr>
                    <a:t>180.000 </a:t>
                  </a:r>
                  <a:r>
                    <a:rPr lang="en-US" sz="2400" b="1">
                      <a:ln w="6600">
                        <a:solidFill>
                          <a:schemeClr val="accent2"/>
                        </a:solidFill>
                        <a:prstDash val="solid"/>
                      </a:ln>
                      <a:solidFill>
                        <a:srgbClr val="FFFFFF"/>
                      </a:solidFill>
                      <a:effectLst>
                        <a:outerShdw dist="38100" dir="2700000" algn="tl" rotWithShape="0">
                          <a:schemeClr val="accent2"/>
                        </a:outerShdw>
                      </a:effectLst>
                    </a:rPr>
                    <a:t>ca</a:t>
                  </a:r>
                </a:p>
              </p:txBody>
            </p:sp>
            <p:sp>
              <p:nvSpPr>
                <p:cNvPr id="35" name="TextBox 34">
                  <a:extLst>
                    <a:ext uri="{FF2B5EF4-FFF2-40B4-BE49-F238E27FC236}">
                      <a16:creationId xmlns:a16="http://schemas.microsoft.com/office/drawing/2014/main" id="{EC3C5AA7-A0B6-5E77-B196-065E1B93E90F}"/>
                    </a:ext>
                  </a:extLst>
                </p:cNvPr>
                <p:cNvSpPr txBox="1"/>
                <p:nvPr/>
              </p:nvSpPr>
              <p:spPr>
                <a:xfrm>
                  <a:off x="7901538" y="1636407"/>
                  <a:ext cx="3621100" cy="461665"/>
                </a:xfrm>
                <a:prstGeom prst="rect">
                  <a:avLst/>
                </a:prstGeom>
                <a:noFill/>
                <a:ln w="6350">
                  <a:solidFill>
                    <a:schemeClr val="accent1">
                      <a:lumMod val="50000"/>
                    </a:schemeClr>
                  </a:solidFill>
                </a:ln>
              </p:spPr>
              <p:txBody>
                <a:bodyPr wrap="square" rtlCol="0">
                  <a:spAutoFit/>
                </a:bodyPr>
                <a:lstStyle/>
                <a:p>
                  <a:r>
                    <a:rPr lang="en-US" sz="2400" b="1"/>
                    <a:t>SỐ CA MẮC UNG THƯ MỚI</a:t>
                  </a:r>
                </a:p>
              </p:txBody>
            </p:sp>
          </p:grpSp>
        </p:grpSp>
        <p:grpSp>
          <p:nvGrpSpPr>
            <p:cNvPr id="44" name="Group 43"/>
            <p:cNvGrpSpPr/>
            <p:nvPr/>
          </p:nvGrpSpPr>
          <p:grpSpPr>
            <a:xfrm>
              <a:off x="7950345" y="4647611"/>
              <a:ext cx="648982" cy="369332"/>
              <a:chOff x="7952885" y="4655231"/>
              <a:chExt cx="648982" cy="369332"/>
            </a:xfrm>
          </p:grpSpPr>
          <p:sp>
            <p:nvSpPr>
              <p:cNvPr id="42" name="TextBox 41">
                <a:extLst>
                  <a:ext uri="{FF2B5EF4-FFF2-40B4-BE49-F238E27FC236}">
                    <a16:creationId xmlns:a16="http://schemas.microsoft.com/office/drawing/2014/main" id="{7C667561-17B2-70F4-4535-EDA354AC6108}"/>
                  </a:ext>
                </a:extLst>
              </p:cNvPr>
              <p:cNvSpPr txBox="1"/>
              <p:nvPr/>
            </p:nvSpPr>
            <p:spPr>
              <a:xfrm>
                <a:off x="7952885" y="4655231"/>
                <a:ext cx="648982" cy="369332"/>
              </a:xfrm>
              <a:prstGeom prst="rect">
                <a:avLst/>
              </a:prstGeom>
              <a:noFill/>
              <a:ln w="6350">
                <a:noFill/>
              </a:ln>
            </p:spPr>
            <p:txBody>
              <a:bodyPr wrap="square" rtlCol="0">
                <a:spAutoFit/>
              </a:bodyPr>
              <a:lstStyle/>
              <a:p>
                <a:r>
                  <a:rPr lang="en-US" b="1"/>
                  <a:t>2000</a:t>
                </a:r>
              </a:p>
            </p:txBody>
          </p:sp>
          <p:sp>
            <p:nvSpPr>
              <p:cNvPr id="43" name="Rectangle 42">
                <a:extLst>
                  <a:ext uri="{FF2B5EF4-FFF2-40B4-BE49-F238E27FC236}">
                    <a16:creationId xmlns:a16="http://schemas.microsoft.com/office/drawing/2014/main" id="{1CEA019B-62B2-C08B-B6A6-8FAE33F127D2}"/>
                  </a:ext>
                </a:extLst>
              </p:cNvPr>
              <p:cNvSpPr/>
              <p:nvPr/>
            </p:nvSpPr>
            <p:spPr>
              <a:xfrm>
                <a:off x="7999245" y="4717538"/>
                <a:ext cx="544830" cy="244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9332456" y="4647611"/>
              <a:ext cx="648982" cy="369332"/>
              <a:chOff x="7952885" y="4655231"/>
              <a:chExt cx="648982" cy="369332"/>
            </a:xfrm>
          </p:grpSpPr>
          <p:sp>
            <p:nvSpPr>
              <p:cNvPr id="46" name="TextBox 45">
                <a:extLst>
                  <a:ext uri="{FF2B5EF4-FFF2-40B4-BE49-F238E27FC236}">
                    <a16:creationId xmlns:a16="http://schemas.microsoft.com/office/drawing/2014/main" id="{7C667561-17B2-70F4-4535-EDA354AC6108}"/>
                  </a:ext>
                </a:extLst>
              </p:cNvPr>
              <p:cNvSpPr txBox="1"/>
              <p:nvPr/>
            </p:nvSpPr>
            <p:spPr>
              <a:xfrm>
                <a:off x="7952885" y="4655231"/>
                <a:ext cx="648982" cy="369332"/>
              </a:xfrm>
              <a:prstGeom prst="rect">
                <a:avLst/>
              </a:prstGeom>
              <a:noFill/>
              <a:ln w="6350">
                <a:noFill/>
              </a:ln>
            </p:spPr>
            <p:txBody>
              <a:bodyPr wrap="square" rtlCol="0">
                <a:spAutoFit/>
              </a:bodyPr>
              <a:lstStyle/>
              <a:p>
                <a:r>
                  <a:rPr lang="en-US" b="1" smtClean="0"/>
                  <a:t>2010</a:t>
                </a:r>
                <a:endParaRPr lang="en-US" b="1"/>
              </a:p>
            </p:txBody>
          </p:sp>
          <p:sp>
            <p:nvSpPr>
              <p:cNvPr id="47" name="Rectangle 46">
                <a:extLst>
                  <a:ext uri="{FF2B5EF4-FFF2-40B4-BE49-F238E27FC236}">
                    <a16:creationId xmlns:a16="http://schemas.microsoft.com/office/drawing/2014/main" id="{1CEA019B-62B2-C08B-B6A6-8FAE33F127D2}"/>
                  </a:ext>
                </a:extLst>
              </p:cNvPr>
              <p:cNvSpPr/>
              <p:nvPr/>
            </p:nvSpPr>
            <p:spPr>
              <a:xfrm>
                <a:off x="7999245" y="4717538"/>
                <a:ext cx="544830" cy="244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10756382" y="4647611"/>
              <a:ext cx="648982" cy="369332"/>
              <a:chOff x="7952885" y="4655231"/>
              <a:chExt cx="648982" cy="369332"/>
            </a:xfrm>
          </p:grpSpPr>
          <p:sp>
            <p:nvSpPr>
              <p:cNvPr id="50" name="TextBox 49">
                <a:extLst>
                  <a:ext uri="{FF2B5EF4-FFF2-40B4-BE49-F238E27FC236}">
                    <a16:creationId xmlns:a16="http://schemas.microsoft.com/office/drawing/2014/main" id="{7C667561-17B2-70F4-4535-EDA354AC6108}"/>
                  </a:ext>
                </a:extLst>
              </p:cNvPr>
              <p:cNvSpPr txBox="1"/>
              <p:nvPr/>
            </p:nvSpPr>
            <p:spPr>
              <a:xfrm>
                <a:off x="7952885" y="4655231"/>
                <a:ext cx="648982" cy="369332"/>
              </a:xfrm>
              <a:prstGeom prst="rect">
                <a:avLst/>
              </a:prstGeom>
              <a:noFill/>
              <a:ln w="6350">
                <a:noFill/>
              </a:ln>
            </p:spPr>
            <p:txBody>
              <a:bodyPr wrap="square" rtlCol="0">
                <a:spAutoFit/>
              </a:bodyPr>
              <a:lstStyle/>
              <a:p>
                <a:r>
                  <a:rPr lang="en-US" b="1" smtClean="0"/>
                  <a:t>2020</a:t>
                </a:r>
                <a:endParaRPr lang="en-US" b="1"/>
              </a:p>
            </p:txBody>
          </p:sp>
          <p:sp>
            <p:nvSpPr>
              <p:cNvPr id="51" name="Rectangle 50">
                <a:extLst>
                  <a:ext uri="{FF2B5EF4-FFF2-40B4-BE49-F238E27FC236}">
                    <a16:creationId xmlns:a16="http://schemas.microsoft.com/office/drawing/2014/main" id="{1CEA019B-62B2-C08B-B6A6-8FAE33F127D2}"/>
                  </a:ext>
                </a:extLst>
              </p:cNvPr>
              <p:cNvSpPr/>
              <p:nvPr/>
            </p:nvSpPr>
            <p:spPr>
              <a:xfrm>
                <a:off x="7999245" y="4717538"/>
                <a:ext cx="544830" cy="244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5431509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9490442-4938-B036-CB26-DB5395F7E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49" y="921545"/>
            <a:ext cx="3072589" cy="2465431"/>
          </a:xfrm>
          <a:prstGeom prst="rect">
            <a:avLst/>
          </a:prstGeom>
          <a:noFill/>
          <a:ln w="19050">
            <a:solidFill>
              <a:srgbClr val="C00000"/>
            </a:solidFill>
          </a:ln>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AB19B319-E9B1-D1BB-0353-7A1E219E945E}"/>
              </a:ext>
            </a:extLst>
          </p:cNvPr>
          <p:cNvGrpSpPr/>
          <p:nvPr/>
        </p:nvGrpSpPr>
        <p:grpSpPr>
          <a:xfrm>
            <a:off x="238780" y="931760"/>
            <a:ext cx="9009129" cy="5325260"/>
            <a:chOff x="1518425" y="1150046"/>
            <a:chExt cx="9354170" cy="5446637"/>
          </a:xfrm>
        </p:grpSpPr>
        <p:pic>
          <p:nvPicPr>
            <p:cNvPr id="5" name="Picture 6" descr="Diagram&#10;&#10;Description automatically generated">
              <a:extLst>
                <a:ext uri="{FF2B5EF4-FFF2-40B4-BE49-F238E27FC236}">
                  <a16:creationId xmlns:a16="http://schemas.microsoft.com/office/drawing/2014/main" id="{C110C3A9-F983-C6B8-4122-880904E2C58A}"/>
                </a:ext>
              </a:extLst>
            </p:cNvPr>
            <p:cNvPicPr>
              <a:picLocks noChangeAspect="1"/>
            </p:cNvPicPr>
            <p:nvPr/>
          </p:nvPicPr>
          <p:blipFill>
            <a:blip r:embed="rId4"/>
            <a:stretch>
              <a:fillRect/>
            </a:stretch>
          </p:blipFill>
          <p:spPr>
            <a:xfrm>
              <a:off x="4829969" y="1150046"/>
              <a:ext cx="2925822" cy="2501791"/>
            </a:xfrm>
            <a:prstGeom prst="rect">
              <a:avLst/>
            </a:prstGeom>
            <a:ln w="12700">
              <a:solidFill>
                <a:schemeClr val="tx1">
                  <a:lumMod val="95000"/>
                  <a:lumOff val="5000"/>
                </a:schemeClr>
              </a:solidFill>
            </a:ln>
          </p:spPr>
        </p:pic>
        <p:pic>
          <p:nvPicPr>
            <p:cNvPr id="6" name="Picture 9" descr="Diagram&#10;&#10;Description automatically generated">
              <a:extLst>
                <a:ext uri="{FF2B5EF4-FFF2-40B4-BE49-F238E27FC236}">
                  <a16:creationId xmlns:a16="http://schemas.microsoft.com/office/drawing/2014/main" id="{77E8FE70-7AB1-E6B2-26D0-461DF0A5AE90}"/>
                </a:ext>
              </a:extLst>
            </p:cNvPr>
            <p:cNvPicPr>
              <a:picLocks noChangeAspect="1"/>
            </p:cNvPicPr>
            <p:nvPr/>
          </p:nvPicPr>
          <p:blipFill>
            <a:blip r:embed="rId5"/>
            <a:stretch>
              <a:fillRect/>
            </a:stretch>
          </p:blipFill>
          <p:spPr>
            <a:xfrm>
              <a:off x="7854264" y="1150047"/>
              <a:ext cx="2989434" cy="2511176"/>
            </a:xfrm>
            <a:prstGeom prst="rect">
              <a:avLst/>
            </a:prstGeom>
            <a:ln w="12700">
              <a:solidFill>
                <a:schemeClr val="tx1">
                  <a:lumMod val="95000"/>
                  <a:lumOff val="5000"/>
                </a:schemeClr>
              </a:solidFill>
            </a:ln>
          </p:spPr>
        </p:pic>
        <p:pic>
          <p:nvPicPr>
            <p:cNvPr id="7" name="Picture 25" descr="Diagram&#10;&#10;Description automatically generated">
              <a:extLst>
                <a:ext uri="{FF2B5EF4-FFF2-40B4-BE49-F238E27FC236}">
                  <a16:creationId xmlns:a16="http://schemas.microsoft.com/office/drawing/2014/main" id="{EE738E16-B7A4-933E-7265-D01EE03A869E}"/>
                </a:ext>
              </a:extLst>
            </p:cNvPr>
            <p:cNvPicPr>
              <a:picLocks noChangeAspect="1"/>
            </p:cNvPicPr>
            <p:nvPr/>
          </p:nvPicPr>
          <p:blipFill>
            <a:blip r:embed="rId6"/>
            <a:stretch>
              <a:fillRect/>
            </a:stretch>
          </p:blipFill>
          <p:spPr>
            <a:xfrm>
              <a:off x="1518425" y="3795170"/>
              <a:ext cx="2925822" cy="2796357"/>
            </a:xfrm>
            <a:prstGeom prst="rect">
              <a:avLst/>
            </a:prstGeom>
            <a:ln w="12700">
              <a:solidFill>
                <a:schemeClr val="tx1">
                  <a:lumMod val="95000"/>
                  <a:lumOff val="5000"/>
                </a:schemeClr>
              </a:solidFill>
            </a:ln>
          </p:spPr>
        </p:pic>
        <p:pic>
          <p:nvPicPr>
            <p:cNvPr id="8" name="Picture 29" descr="Diagram&#10;&#10;Description automatically generated">
              <a:extLst>
                <a:ext uri="{FF2B5EF4-FFF2-40B4-BE49-F238E27FC236}">
                  <a16:creationId xmlns:a16="http://schemas.microsoft.com/office/drawing/2014/main" id="{9A2E9825-D727-1E4C-1707-D753B7DC7156}"/>
                </a:ext>
              </a:extLst>
            </p:cNvPr>
            <p:cNvPicPr>
              <a:picLocks noChangeAspect="1"/>
            </p:cNvPicPr>
            <p:nvPr/>
          </p:nvPicPr>
          <p:blipFill>
            <a:blip r:embed="rId7"/>
            <a:stretch>
              <a:fillRect/>
            </a:stretch>
          </p:blipFill>
          <p:spPr>
            <a:xfrm>
              <a:off x="4534143" y="3796223"/>
              <a:ext cx="6338452" cy="2800460"/>
            </a:xfrm>
            <a:prstGeom prst="rect">
              <a:avLst/>
            </a:prstGeom>
            <a:ln>
              <a:solidFill>
                <a:schemeClr val="tx1">
                  <a:lumMod val="95000"/>
                  <a:lumOff val="5000"/>
                </a:schemeClr>
              </a:solidFill>
              <a:prstDash val="solid"/>
            </a:ln>
          </p:spPr>
        </p:pic>
        <p:sp>
          <p:nvSpPr>
            <p:cNvPr id="10" name="TextBox 9">
              <a:extLst>
                <a:ext uri="{FF2B5EF4-FFF2-40B4-BE49-F238E27FC236}">
                  <a16:creationId xmlns:a16="http://schemas.microsoft.com/office/drawing/2014/main" id="{1981CAE4-F1BC-92FD-97FE-28A58D47B700}"/>
                </a:ext>
              </a:extLst>
            </p:cNvPr>
            <p:cNvSpPr txBox="1"/>
            <p:nvPr/>
          </p:nvSpPr>
          <p:spPr>
            <a:xfrm>
              <a:off x="7329254" y="1150046"/>
              <a:ext cx="426536" cy="472188"/>
            </a:xfrm>
            <a:prstGeom prst="rect">
              <a:avLst/>
            </a:prstGeom>
            <a:solidFill>
              <a:schemeClr val="accent1"/>
            </a:solidFill>
          </p:spPr>
          <p:txBody>
            <a:bodyPr wrap="square" rtlCol="0">
              <a:spAutoFit/>
            </a:bodyPr>
            <a:lstStyle/>
            <a:p>
              <a:r>
                <a:rPr lang="en-US" sz="2400" b="1">
                  <a:latin typeface="Times New Roman" panose="02020603050405020304" pitchFamily="18" charset="0"/>
                  <a:cs typeface="Times New Roman" panose="02020603050405020304" pitchFamily="18" charset="0"/>
                </a:rPr>
                <a:t>B</a:t>
              </a:r>
              <a:endParaRPr lang="en-US" sz="2000" b="1">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1981CAE4-F1BC-92FD-97FE-28A58D47B700}"/>
                </a:ext>
              </a:extLst>
            </p:cNvPr>
            <p:cNvSpPr txBox="1"/>
            <p:nvPr/>
          </p:nvSpPr>
          <p:spPr>
            <a:xfrm>
              <a:off x="4230978" y="1159789"/>
              <a:ext cx="427767" cy="472188"/>
            </a:xfrm>
            <a:prstGeom prst="rect">
              <a:avLst/>
            </a:prstGeom>
            <a:solidFill>
              <a:schemeClr val="accent1"/>
            </a:solidFill>
          </p:spPr>
          <p:txBody>
            <a:bodyPr wrap="square" rtlCol="0">
              <a:spAutoFit/>
            </a:bodyPr>
            <a:lstStyle/>
            <a:p>
              <a:r>
                <a:rPr lang="en-US" sz="2400" b="1">
                  <a:latin typeface="Times New Roman" panose="02020603050405020304" pitchFamily="18" charset="0"/>
                  <a:cs typeface="Times New Roman" panose="02020603050405020304" pitchFamily="18" charset="0"/>
                </a:rPr>
                <a:t>A</a:t>
              </a:r>
              <a:endParaRPr lang="en-US" sz="2000" b="1">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1981CAE4-F1BC-92FD-97FE-28A58D47B700}"/>
                </a:ext>
              </a:extLst>
            </p:cNvPr>
            <p:cNvSpPr txBox="1"/>
            <p:nvPr/>
          </p:nvSpPr>
          <p:spPr>
            <a:xfrm>
              <a:off x="10446059" y="3795170"/>
              <a:ext cx="426536" cy="472188"/>
            </a:xfrm>
            <a:prstGeom prst="rect">
              <a:avLst/>
            </a:prstGeom>
            <a:solidFill>
              <a:schemeClr val="accent1"/>
            </a:solidFill>
          </p:spPr>
          <p:txBody>
            <a:bodyPr wrap="square" rtlCol="0">
              <a:spAutoFit/>
            </a:bodyPr>
            <a:lstStyle/>
            <a:p>
              <a:r>
                <a:rPr lang="en-US" sz="2400" b="1">
                  <a:latin typeface="Times New Roman" panose="02020603050405020304" pitchFamily="18" charset="0"/>
                  <a:cs typeface="Times New Roman" panose="02020603050405020304" pitchFamily="18" charset="0"/>
                </a:rPr>
                <a:t>E</a:t>
              </a:r>
              <a:endParaRPr lang="en-US" sz="2000" b="1">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1981CAE4-F1BC-92FD-97FE-28A58D47B700}"/>
                </a:ext>
              </a:extLst>
            </p:cNvPr>
            <p:cNvSpPr txBox="1"/>
            <p:nvPr/>
          </p:nvSpPr>
          <p:spPr>
            <a:xfrm>
              <a:off x="10417162" y="1150046"/>
              <a:ext cx="426536" cy="472188"/>
            </a:xfrm>
            <a:prstGeom prst="rect">
              <a:avLst/>
            </a:prstGeom>
            <a:solidFill>
              <a:schemeClr val="accent1"/>
            </a:solidFill>
          </p:spPr>
          <p:txBody>
            <a:bodyPr wrap="square" rtlCol="0">
              <a:spAutoFit/>
            </a:bodyPr>
            <a:lstStyle/>
            <a:p>
              <a:r>
                <a:rPr lang="en-US" sz="2400" b="1">
                  <a:latin typeface="Times New Roman" panose="02020603050405020304" pitchFamily="18" charset="0"/>
                  <a:cs typeface="Times New Roman" panose="02020603050405020304" pitchFamily="18" charset="0"/>
                </a:rPr>
                <a:t>C</a:t>
              </a:r>
              <a:endParaRPr lang="en-US" sz="2000" b="1">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1981CAE4-F1BC-92FD-97FE-28A58D47B700}"/>
                </a:ext>
              </a:extLst>
            </p:cNvPr>
            <p:cNvSpPr txBox="1"/>
            <p:nvPr/>
          </p:nvSpPr>
          <p:spPr>
            <a:xfrm>
              <a:off x="4017710" y="3795170"/>
              <a:ext cx="426536" cy="472188"/>
            </a:xfrm>
            <a:prstGeom prst="rect">
              <a:avLst/>
            </a:prstGeom>
            <a:solidFill>
              <a:schemeClr val="accent1"/>
            </a:solidFill>
          </p:spPr>
          <p:txBody>
            <a:bodyPr wrap="square" rtlCol="0">
              <a:spAutoFit/>
            </a:bodyPr>
            <a:lstStyle/>
            <a:p>
              <a:r>
                <a:rPr lang="en-US" sz="2400" b="1">
                  <a:latin typeface="Times New Roman" panose="02020603050405020304" pitchFamily="18" charset="0"/>
                  <a:cs typeface="Times New Roman" panose="02020603050405020304" pitchFamily="18" charset="0"/>
                </a:rPr>
                <a:t>D</a:t>
              </a:r>
              <a:endParaRPr lang="en-US" sz="2000" b="1">
                <a:latin typeface="Times New Roman" panose="02020603050405020304" pitchFamily="18" charset="0"/>
                <a:cs typeface="Times New Roman" panose="02020603050405020304" pitchFamily="18" charset="0"/>
              </a:endParaRPr>
            </a:p>
          </p:txBody>
        </p:sp>
      </p:grpSp>
      <p:graphicFrame>
        <p:nvGraphicFramePr>
          <p:cNvPr id="15" name="Table 12">
            <a:extLst>
              <a:ext uri="{FF2B5EF4-FFF2-40B4-BE49-F238E27FC236}">
                <a16:creationId xmlns:a16="http://schemas.microsoft.com/office/drawing/2014/main" id="{81D69A78-A9AD-1DFE-8651-3C227A736D1B}"/>
              </a:ext>
            </a:extLst>
          </p:cNvPr>
          <p:cNvGraphicFramePr>
            <a:graphicFrameLocks noGrp="1"/>
          </p:cNvGraphicFramePr>
          <p:nvPr>
            <p:extLst/>
          </p:nvPr>
        </p:nvGraphicFramePr>
        <p:xfrm>
          <a:off x="9364713" y="2493951"/>
          <a:ext cx="3118998" cy="1188720"/>
        </p:xfrm>
        <a:graphic>
          <a:graphicData uri="http://schemas.openxmlformats.org/drawingml/2006/table">
            <a:tbl>
              <a:tblPr firstRow="1" bandRow="1">
                <a:tableStyleId>{2D5ABB26-0587-4C30-8999-92F81FD0307C}</a:tableStyleId>
              </a:tblPr>
              <a:tblGrid>
                <a:gridCol w="322214">
                  <a:extLst>
                    <a:ext uri="{9D8B030D-6E8A-4147-A177-3AD203B41FA5}">
                      <a16:colId xmlns:a16="http://schemas.microsoft.com/office/drawing/2014/main" val="402388838"/>
                    </a:ext>
                  </a:extLst>
                </a:gridCol>
                <a:gridCol w="2588504">
                  <a:extLst>
                    <a:ext uri="{9D8B030D-6E8A-4147-A177-3AD203B41FA5}">
                      <a16:colId xmlns:a16="http://schemas.microsoft.com/office/drawing/2014/main" val="548354806"/>
                    </a:ext>
                  </a:extLst>
                </a:gridCol>
                <a:gridCol w="208280">
                  <a:extLst>
                    <a:ext uri="{9D8B030D-6E8A-4147-A177-3AD203B41FA5}">
                      <a16:colId xmlns:a16="http://schemas.microsoft.com/office/drawing/2014/main" val="2873259496"/>
                    </a:ext>
                  </a:extLst>
                </a:gridCol>
              </a:tblGrid>
              <a:tr h="262487">
                <a:tc>
                  <a:txBody>
                    <a:bodyPr/>
                    <a:lstStyle/>
                    <a:p>
                      <a:r>
                        <a:rPr lang="en-US" sz="2000" b="1">
                          <a:solidFill>
                            <a:srgbClr val="00477F"/>
                          </a:solidFill>
                          <a:latin typeface="Times New Roman"/>
                          <a:cs typeface="Times New Roman"/>
                        </a:rPr>
                        <a:t>A</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2000" b="0" err="1">
                          <a:solidFill>
                            <a:srgbClr val="00477F"/>
                          </a:solidFill>
                          <a:latin typeface="Times New Roman"/>
                          <a:cs typeface="Times New Roman"/>
                        </a:rPr>
                        <a:t>Bọc</a:t>
                      </a:r>
                      <a:r>
                        <a:rPr lang="en-US" sz="2000" b="0">
                          <a:solidFill>
                            <a:srgbClr val="00477F"/>
                          </a:solidFill>
                          <a:latin typeface="Times New Roman"/>
                          <a:cs typeface="Times New Roman"/>
                        </a:rPr>
                        <a:t> </a:t>
                      </a:r>
                      <a:r>
                        <a:rPr lang="en-US" sz="2000" b="0" err="1">
                          <a:solidFill>
                            <a:srgbClr val="00477F"/>
                          </a:solidFill>
                          <a:latin typeface="Times New Roman"/>
                          <a:cs typeface="Times New Roman"/>
                        </a:rPr>
                        <a:t>bằng</a:t>
                      </a:r>
                      <a:r>
                        <a:rPr lang="en-US" sz="2000" b="0">
                          <a:solidFill>
                            <a:srgbClr val="00477F"/>
                          </a:solidFill>
                          <a:latin typeface="Times New Roman"/>
                          <a:cs typeface="Times New Roman"/>
                        </a:rPr>
                        <a:t> vi </a:t>
                      </a:r>
                      <a:r>
                        <a:rPr lang="en-US" sz="2000" b="0" err="1">
                          <a:solidFill>
                            <a:srgbClr val="00477F"/>
                          </a:solidFill>
                          <a:latin typeface="Times New Roman"/>
                          <a:cs typeface="Times New Roman"/>
                        </a:rPr>
                        <a:t>lưu</a:t>
                      </a:r>
                      <a:r>
                        <a:rPr lang="en-US" sz="2000" b="0">
                          <a:solidFill>
                            <a:srgbClr val="00477F"/>
                          </a:solidFill>
                          <a:latin typeface="Times New Roman"/>
                          <a:cs typeface="Times New Roman"/>
                        </a:rPr>
                        <a:t> </a:t>
                      </a:r>
                      <a:endParaRPr lang="en-US" sz="2000" b="0" err="1">
                        <a:solidFill>
                          <a:srgbClr val="00477F"/>
                        </a:solidFill>
                        <a:latin typeface="Times New Roman"/>
                        <a:cs typeface="Times New Roman"/>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sz="2000" b="0">
                        <a:latin typeface="Times New Roman" panose="02020603050405020304" pitchFamily="18" charset="0"/>
                        <a:cs typeface="Times New Roman" panose="02020603050405020304" pitchFamily="18" charset="0"/>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37939563"/>
                  </a:ext>
                </a:extLst>
              </a:tr>
              <a:tr h="370840">
                <a:tc>
                  <a:txBody>
                    <a:bodyPr/>
                    <a:lstStyle/>
                    <a:p>
                      <a:r>
                        <a:rPr lang="en-US" sz="2000" b="1">
                          <a:solidFill>
                            <a:srgbClr val="00477F"/>
                          </a:solidFill>
                          <a:latin typeface="Times New Roman"/>
                          <a:cs typeface="Times New Roman"/>
                        </a:rPr>
                        <a:t>B</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2000" b="0">
                          <a:solidFill>
                            <a:srgbClr val="00477F"/>
                          </a:solidFill>
                          <a:latin typeface="Times New Roman"/>
                          <a:cs typeface="Times New Roman"/>
                        </a:rPr>
                        <a:t>Pha </a:t>
                      </a:r>
                      <a:r>
                        <a:rPr lang="en-US" sz="2000" b="0" err="1">
                          <a:solidFill>
                            <a:srgbClr val="00477F"/>
                          </a:solidFill>
                          <a:latin typeface="Times New Roman"/>
                          <a:cs typeface="Times New Roman"/>
                        </a:rPr>
                        <a:t>loãng</a:t>
                      </a:r>
                    </a:p>
                  </a:txBody>
                  <a:tcPr>
                    <a:lnL>
                      <a:noFill/>
                    </a:lnL>
                    <a:lnR>
                      <a:noFill/>
                    </a:lnR>
                    <a:lnT>
                      <a:noFill/>
                    </a:lnT>
                    <a:lnB>
                      <a:noFill/>
                    </a:lnB>
                    <a:lnTlToBr w="12700" cmpd="sng">
                      <a:noFill/>
                      <a:prstDash val="solid"/>
                    </a:lnTlToBr>
                    <a:lnBlToTr w="12700" cmpd="sng">
                      <a:noFill/>
                      <a:prstDash val="solid"/>
                    </a:lnBlToTr>
                  </a:tcPr>
                </a:tc>
                <a:tc>
                  <a:txBody>
                    <a:bodyPr/>
                    <a:lstStyle/>
                    <a:p>
                      <a:endParaRPr lang="en-US" sz="2000" b="0">
                        <a:latin typeface="Times New Roman" panose="02020603050405020304" pitchFamily="18" charset="0"/>
                        <a:cs typeface="Times New Roman" panose="02020603050405020304" pitchFamily="18" charset="0"/>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86734871"/>
                  </a:ext>
                </a:extLst>
              </a:tr>
              <a:tr h="277730">
                <a:tc>
                  <a:txBody>
                    <a:bodyPr/>
                    <a:lstStyle/>
                    <a:p>
                      <a:r>
                        <a:rPr lang="en-US" sz="2000" b="1">
                          <a:solidFill>
                            <a:srgbClr val="00477F"/>
                          </a:solidFill>
                          <a:latin typeface="Times New Roman"/>
                          <a:cs typeface="Times New Roman"/>
                        </a:rPr>
                        <a:t>C</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2000" b="0" err="1">
                          <a:solidFill>
                            <a:srgbClr val="00477F"/>
                          </a:solidFill>
                          <a:latin typeface="Times New Roman"/>
                          <a:cs typeface="Times New Roman"/>
                        </a:rPr>
                        <a:t>Kích</a:t>
                      </a:r>
                      <a:r>
                        <a:rPr lang="en-US" sz="2000" b="0">
                          <a:solidFill>
                            <a:srgbClr val="00477F"/>
                          </a:solidFill>
                          <a:latin typeface="Times New Roman"/>
                          <a:cs typeface="Times New Roman"/>
                        </a:rPr>
                        <a:t> </a:t>
                      </a:r>
                      <a:r>
                        <a:rPr lang="en-US" sz="2000" b="0" err="1">
                          <a:solidFill>
                            <a:srgbClr val="00477F"/>
                          </a:solidFill>
                          <a:latin typeface="Times New Roman"/>
                          <a:cs typeface="Times New Roman"/>
                        </a:rPr>
                        <a:t>hoạt</a:t>
                      </a:r>
                      <a:r>
                        <a:rPr lang="en-US" sz="2000" b="0">
                          <a:solidFill>
                            <a:srgbClr val="00477F"/>
                          </a:solidFill>
                          <a:latin typeface="Times New Roman"/>
                          <a:cs typeface="Times New Roman"/>
                        </a:rPr>
                        <a:t> </a:t>
                      </a:r>
                      <a:r>
                        <a:rPr lang="en-US" sz="2000" b="0" err="1">
                          <a:solidFill>
                            <a:srgbClr val="00477F"/>
                          </a:solidFill>
                          <a:latin typeface="Times New Roman"/>
                          <a:cs typeface="Times New Roman"/>
                        </a:rPr>
                        <a:t>huỳnh</a:t>
                      </a:r>
                      <a:r>
                        <a:rPr lang="en-US" sz="2000" b="0">
                          <a:solidFill>
                            <a:srgbClr val="00477F"/>
                          </a:solidFill>
                          <a:latin typeface="Times New Roman"/>
                          <a:cs typeface="Times New Roman"/>
                        </a:rPr>
                        <a:t> </a:t>
                      </a:r>
                      <a:r>
                        <a:rPr lang="en-US" sz="2000" b="0" err="1">
                          <a:solidFill>
                            <a:srgbClr val="00477F"/>
                          </a:solidFill>
                          <a:latin typeface="Times New Roman"/>
                          <a:cs typeface="Times New Roman"/>
                        </a:rPr>
                        <a:t>quang</a:t>
                      </a:r>
                      <a:endParaRPr lang="en-US" sz="2000" b="0">
                        <a:solidFill>
                          <a:srgbClr val="00477F"/>
                        </a:solidFill>
                        <a:latin typeface="Times New Roman"/>
                        <a:cs typeface="Times New Roman"/>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sz="2000" b="0">
                        <a:latin typeface="Times New Roman" panose="02020603050405020304" pitchFamily="18" charset="0"/>
                        <a:cs typeface="Times New Roman" panose="02020603050405020304" pitchFamily="18" charset="0"/>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55062495"/>
                  </a:ext>
                </a:extLst>
              </a:tr>
            </a:tbl>
          </a:graphicData>
        </a:graphic>
      </p:graphicFrame>
      <p:graphicFrame>
        <p:nvGraphicFramePr>
          <p:cNvPr id="16" name="Table 15">
            <a:extLst>
              <a:ext uri="{FF2B5EF4-FFF2-40B4-BE49-F238E27FC236}">
                <a16:creationId xmlns:a16="http://schemas.microsoft.com/office/drawing/2014/main" id="{BFAE73C6-E7CD-8408-FBB4-3965A201E96C}"/>
              </a:ext>
            </a:extLst>
          </p:cNvPr>
          <p:cNvGraphicFramePr>
            <a:graphicFrameLocks noGrp="1"/>
          </p:cNvGraphicFramePr>
          <p:nvPr>
            <p:extLst/>
          </p:nvPr>
        </p:nvGraphicFramePr>
        <p:xfrm>
          <a:off x="9364713" y="3682671"/>
          <a:ext cx="2471683" cy="1188720"/>
        </p:xfrm>
        <a:graphic>
          <a:graphicData uri="http://schemas.openxmlformats.org/drawingml/2006/table">
            <a:tbl>
              <a:tblPr firstRow="1" bandRow="1">
                <a:tableStyleId>{2D5ABB26-0587-4C30-8999-92F81FD0307C}</a:tableStyleId>
              </a:tblPr>
              <a:tblGrid>
                <a:gridCol w="347305">
                  <a:extLst>
                    <a:ext uri="{9D8B030D-6E8A-4147-A177-3AD203B41FA5}">
                      <a16:colId xmlns:a16="http://schemas.microsoft.com/office/drawing/2014/main" val="3111072880"/>
                    </a:ext>
                  </a:extLst>
                </a:gridCol>
                <a:gridCol w="2124378">
                  <a:extLst>
                    <a:ext uri="{9D8B030D-6E8A-4147-A177-3AD203B41FA5}">
                      <a16:colId xmlns:a16="http://schemas.microsoft.com/office/drawing/2014/main" val="989630966"/>
                    </a:ext>
                  </a:extLst>
                </a:gridCol>
              </a:tblGrid>
              <a:tr h="262487">
                <a:tc>
                  <a:txBody>
                    <a:bodyPr/>
                    <a:lstStyle/>
                    <a:p>
                      <a:r>
                        <a:rPr lang="en-US" sz="2000" b="1">
                          <a:solidFill>
                            <a:srgbClr val="00477F"/>
                          </a:solidFill>
                          <a:latin typeface="Times New Roman" panose="02020603050405020304" pitchFamily="18" charset="0"/>
                          <a:cs typeface="Times New Roman" panose="02020603050405020304" pitchFamily="18" charset="0"/>
                        </a:rPr>
                        <a:t>D</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2000" b="0" err="1">
                          <a:solidFill>
                            <a:srgbClr val="00477F"/>
                          </a:solidFill>
                          <a:latin typeface="Times New Roman"/>
                          <a:cs typeface="Times New Roman"/>
                        </a:rPr>
                        <a:t>Kích</a:t>
                      </a:r>
                      <a:r>
                        <a:rPr lang="en-US" sz="2000" b="0">
                          <a:solidFill>
                            <a:srgbClr val="00477F"/>
                          </a:solidFill>
                          <a:latin typeface="Times New Roman"/>
                          <a:cs typeface="Times New Roman"/>
                        </a:rPr>
                        <a:t> </a:t>
                      </a:r>
                      <a:r>
                        <a:rPr lang="en-US" sz="2000" b="0" err="1">
                          <a:solidFill>
                            <a:srgbClr val="00477F"/>
                          </a:solidFill>
                          <a:latin typeface="Times New Roman"/>
                          <a:cs typeface="Times New Roman"/>
                        </a:rPr>
                        <a:t>hoạt</a:t>
                      </a:r>
                      <a:r>
                        <a:rPr lang="en-US" sz="2000" b="0">
                          <a:solidFill>
                            <a:srgbClr val="00477F"/>
                          </a:solidFill>
                          <a:latin typeface="Times New Roman"/>
                          <a:cs typeface="Times New Roman"/>
                        </a:rPr>
                        <a:t> </a:t>
                      </a:r>
                      <a:r>
                        <a:rPr lang="en-US" sz="2000" b="0" err="1">
                          <a:solidFill>
                            <a:srgbClr val="00477F"/>
                          </a:solidFill>
                          <a:latin typeface="Times New Roman"/>
                          <a:cs typeface="Times New Roman"/>
                        </a:rPr>
                        <a:t>từ</a:t>
                      </a:r>
                      <a:r>
                        <a:rPr lang="en-US" sz="2000" b="0">
                          <a:solidFill>
                            <a:srgbClr val="00477F"/>
                          </a:solidFill>
                          <a:latin typeface="Times New Roman"/>
                          <a:cs typeface="Times New Roman"/>
                        </a:rPr>
                        <a:t> </a:t>
                      </a:r>
                      <a:r>
                        <a:rPr lang="en-US" sz="2000" b="0" err="1">
                          <a:solidFill>
                            <a:srgbClr val="00477F"/>
                          </a:solidFill>
                          <a:latin typeface="Times New Roman"/>
                          <a:cs typeface="Times New Roman"/>
                        </a:rPr>
                        <a:t>tính</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40056096"/>
                  </a:ext>
                </a:extLst>
              </a:tr>
              <a:tr h="370840">
                <a:tc>
                  <a:txBody>
                    <a:bodyPr/>
                    <a:lstStyle/>
                    <a:p>
                      <a:r>
                        <a:rPr lang="en-US" sz="2000" b="1">
                          <a:solidFill>
                            <a:srgbClr val="00477F"/>
                          </a:solidFill>
                          <a:latin typeface="Times New Roman" panose="02020603050405020304" pitchFamily="18" charset="0"/>
                          <a:cs typeface="Times New Roman" panose="02020603050405020304" pitchFamily="18" charset="0"/>
                        </a:rPr>
                        <a:t>E</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2000" b="0">
                          <a:solidFill>
                            <a:srgbClr val="00477F"/>
                          </a:solidFill>
                          <a:latin typeface="Times New Roman" panose="02020603050405020304" pitchFamily="18" charset="0"/>
                          <a:cs typeface="Times New Roman" panose="02020603050405020304" pitchFamily="18" charset="0"/>
                        </a:rPr>
                        <a:t>Vi </a:t>
                      </a:r>
                      <a:r>
                        <a:rPr lang="en-US" sz="2000" b="0" err="1">
                          <a:solidFill>
                            <a:srgbClr val="00477F"/>
                          </a:solidFill>
                          <a:latin typeface="Times New Roman" panose="02020603050405020304" pitchFamily="18" charset="0"/>
                          <a:cs typeface="Times New Roman" panose="02020603050405020304" pitchFamily="18" charset="0"/>
                        </a:rPr>
                        <a:t>thao</a:t>
                      </a:r>
                      <a:r>
                        <a:rPr lang="en-US" sz="2000" b="0">
                          <a:solidFill>
                            <a:srgbClr val="00477F"/>
                          </a:solidFill>
                          <a:latin typeface="Times New Roman" panose="02020603050405020304" pitchFamily="18" charset="0"/>
                          <a:cs typeface="Times New Roman" panose="02020603050405020304" pitchFamily="18" charset="0"/>
                        </a:rPr>
                        <a:t> </a:t>
                      </a:r>
                      <a:r>
                        <a:rPr lang="en-US" sz="2000" b="0" err="1">
                          <a:solidFill>
                            <a:srgbClr val="00477F"/>
                          </a:solidFill>
                          <a:latin typeface="Times New Roman" panose="02020603050405020304" pitchFamily="18" charset="0"/>
                          <a:cs typeface="Times New Roman" panose="02020603050405020304" pitchFamily="18" charset="0"/>
                        </a:rPr>
                        <a:t>tác</a:t>
                      </a:r>
                      <a:endParaRPr lang="en-US" sz="2000" b="0">
                        <a:solidFill>
                          <a:srgbClr val="00477F"/>
                        </a:solidFill>
                        <a:latin typeface="Times New Roman" panose="02020603050405020304" pitchFamily="18" charset="0"/>
                        <a:cs typeface="Times New Roman" panose="02020603050405020304" pitchFamily="18" charset="0"/>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39637343"/>
                  </a:ext>
                </a:extLst>
              </a:tr>
              <a:tr h="370840">
                <a:tc>
                  <a:txBody>
                    <a:bodyPr/>
                    <a:lstStyle/>
                    <a:p>
                      <a:endParaRPr lang="en-US" sz="2000" b="0">
                        <a:latin typeface="Times New Roman" panose="02020603050405020304" pitchFamily="18" charset="0"/>
                        <a:cs typeface="Times New Roman" panose="02020603050405020304" pitchFamily="18" charset="0"/>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sz="2000" b="0">
                        <a:latin typeface="Times New Roman" panose="02020603050405020304" pitchFamily="18" charset="0"/>
                        <a:cs typeface="Times New Roman" panose="02020603050405020304" pitchFamily="18" charset="0"/>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8791253"/>
                  </a:ext>
                </a:extLst>
              </a:tr>
            </a:tbl>
          </a:graphicData>
        </a:graphic>
      </p:graphicFrame>
      <p:sp>
        <p:nvSpPr>
          <p:cNvPr id="17" name="TextBox 16">
            <a:extLst>
              <a:ext uri="{FF2B5EF4-FFF2-40B4-BE49-F238E27FC236}">
                <a16:creationId xmlns:a16="http://schemas.microsoft.com/office/drawing/2014/main" id="{47B68E07-A421-D1D5-A49D-B4251849C917}"/>
              </a:ext>
            </a:extLst>
          </p:cNvPr>
          <p:cNvSpPr txBox="1"/>
          <p:nvPr/>
        </p:nvSpPr>
        <p:spPr>
          <a:xfrm>
            <a:off x="1088046" y="6343820"/>
            <a:ext cx="6957265" cy="400110"/>
          </a:xfrm>
          <a:prstGeom prst="rect">
            <a:avLst/>
          </a:prstGeom>
          <a:noFill/>
        </p:spPr>
        <p:txBody>
          <a:bodyPr wrap="square" rtlCol="0">
            <a:spAutoFit/>
          </a:bodyPr>
          <a:lstStyle/>
          <a:p>
            <a:pPr algn="ctr"/>
            <a:r>
              <a:rPr lang="en-US" sz="2000" err="1">
                <a:solidFill>
                  <a:srgbClr val="00477F"/>
                </a:solidFill>
                <a:latin typeface="Times New Roman" panose="02020603050405020304" pitchFamily="18" charset="0"/>
                <a:cs typeface="Times New Roman" panose="02020603050405020304" pitchFamily="18" charset="0"/>
              </a:rPr>
              <a:t>Các</a:t>
            </a:r>
            <a:r>
              <a:rPr lang="en-US" sz="2000">
                <a:solidFill>
                  <a:srgbClr val="00477F"/>
                </a:solidFill>
                <a:latin typeface="Times New Roman" panose="02020603050405020304" pitchFamily="18" charset="0"/>
                <a:cs typeface="Times New Roman" panose="02020603050405020304" pitchFamily="18" charset="0"/>
              </a:rPr>
              <a:t> </a:t>
            </a:r>
            <a:r>
              <a:rPr lang="en-US" sz="2000" err="1">
                <a:solidFill>
                  <a:srgbClr val="00477F"/>
                </a:solidFill>
                <a:latin typeface="Times New Roman" panose="02020603050405020304" pitchFamily="18" charset="0"/>
                <a:cs typeface="Times New Roman" panose="02020603050405020304" pitchFamily="18" charset="0"/>
              </a:rPr>
              <a:t>phương</a:t>
            </a:r>
            <a:r>
              <a:rPr lang="en-US" sz="2000">
                <a:solidFill>
                  <a:srgbClr val="00477F"/>
                </a:solidFill>
                <a:latin typeface="Times New Roman" panose="02020603050405020304" pitchFamily="18" charset="0"/>
                <a:cs typeface="Times New Roman" panose="02020603050405020304" pitchFamily="18" charset="0"/>
              </a:rPr>
              <a:t> </a:t>
            </a:r>
            <a:r>
              <a:rPr lang="en-US" sz="2000" err="1">
                <a:solidFill>
                  <a:srgbClr val="00477F"/>
                </a:solidFill>
                <a:latin typeface="Times New Roman" panose="02020603050405020304" pitchFamily="18" charset="0"/>
                <a:cs typeface="Times New Roman" panose="02020603050405020304" pitchFamily="18" charset="0"/>
              </a:rPr>
              <a:t>pháp</a:t>
            </a:r>
            <a:r>
              <a:rPr lang="en-US" sz="2000">
                <a:solidFill>
                  <a:srgbClr val="00477F"/>
                </a:solidFill>
                <a:latin typeface="Times New Roman" panose="02020603050405020304" pitchFamily="18" charset="0"/>
                <a:cs typeface="Times New Roman" panose="02020603050405020304" pitchFamily="18" charset="0"/>
              </a:rPr>
              <a:t> </a:t>
            </a:r>
            <a:r>
              <a:rPr lang="en-US" sz="2000" err="1">
                <a:solidFill>
                  <a:srgbClr val="00477F"/>
                </a:solidFill>
                <a:latin typeface="Times New Roman" panose="02020603050405020304" pitchFamily="18" charset="0"/>
                <a:cs typeface="Times New Roman" panose="02020603050405020304" pitchFamily="18" charset="0"/>
              </a:rPr>
              <a:t>phân</a:t>
            </a:r>
            <a:r>
              <a:rPr lang="en-US" sz="2000">
                <a:solidFill>
                  <a:srgbClr val="00477F"/>
                </a:solidFill>
                <a:latin typeface="Times New Roman" panose="02020603050405020304" pitchFamily="18" charset="0"/>
                <a:cs typeface="Times New Roman" panose="02020603050405020304" pitchFamily="18" charset="0"/>
              </a:rPr>
              <a:t> </a:t>
            </a:r>
            <a:r>
              <a:rPr lang="en-US" sz="2000" err="1">
                <a:solidFill>
                  <a:srgbClr val="00477F"/>
                </a:solidFill>
                <a:latin typeface="Times New Roman" panose="02020603050405020304" pitchFamily="18" charset="0"/>
                <a:cs typeface="Times New Roman" panose="02020603050405020304" pitchFamily="18" charset="0"/>
              </a:rPr>
              <a:t>lập</a:t>
            </a:r>
            <a:r>
              <a:rPr lang="en-US" sz="2000">
                <a:solidFill>
                  <a:srgbClr val="00477F"/>
                </a:solidFill>
                <a:latin typeface="Times New Roman" panose="02020603050405020304" pitchFamily="18" charset="0"/>
                <a:cs typeface="Times New Roman" panose="02020603050405020304" pitchFamily="18" charset="0"/>
              </a:rPr>
              <a:t> tế bào</a:t>
            </a:r>
          </a:p>
        </p:txBody>
      </p:sp>
      <p:sp>
        <p:nvSpPr>
          <p:cNvPr id="21" name="TextBox 20">
            <a:extLst>
              <a:ext uri="{FF2B5EF4-FFF2-40B4-BE49-F238E27FC236}">
                <a16:creationId xmlns:a16="http://schemas.microsoft.com/office/drawing/2014/main" id="{164F1207-033C-A088-9B11-AB8CD241C566}"/>
              </a:ext>
            </a:extLst>
          </p:cNvPr>
          <p:cNvSpPr txBox="1"/>
          <p:nvPr/>
        </p:nvSpPr>
        <p:spPr>
          <a:xfrm>
            <a:off x="140270" y="634"/>
            <a:ext cx="8043586" cy="830997"/>
          </a:xfrm>
          <a:prstGeom prst="rect">
            <a:avLst/>
          </a:prstGeom>
          <a:noFill/>
        </p:spPr>
        <p:txBody>
          <a:bodyPr wrap="square" lIns="91440" tIns="45720" rIns="91440" bIns="45720" anchor="t">
            <a:spAutoFit/>
          </a:bodyPr>
          <a:lstStyle/>
          <a:p>
            <a:pPr>
              <a:lnSpc>
                <a:spcPct val="150000"/>
              </a:lnSpc>
            </a:pPr>
            <a:r>
              <a:rPr lang="vi-VN" sz="3200" b="1" smtClean="0">
                <a:solidFill>
                  <a:srgbClr val="00477F"/>
                </a:solidFill>
                <a:latin typeface="Times New Roman"/>
                <a:cs typeface="Times New Roman"/>
              </a:rPr>
              <a:t>Một số hệ thống đang được phát triển</a:t>
            </a:r>
            <a:endParaRPr lang="en-US" sz="3200" b="1">
              <a:solidFill>
                <a:srgbClr val="00477F"/>
              </a:solidFill>
              <a:latin typeface="Times New Roman"/>
              <a:cs typeface="Times New Roman"/>
            </a:endParaRPr>
          </a:p>
        </p:txBody>
      </p:sp>
      <p:sp>
        <p:nvSpPr>
          <p:cNvPr id="2" name="Slide Number Placeholder 1">
            <a:extLst>
              <a:ext uri="{FF2B5EF4-FFF2-40B4-BE49-F238E27FC236}">
                <a16:creationId xmlns:a16="http://schemas.microsoft.com/office/drawing/2014/main" id="{F7DFD81A-2052-9AB3-7832-044979D391C3}"/>
              </a:ext>
            </a:extLst>
          </p:cNvPr>
          <p:cNvSpPr>
            <a:spLocks noGrp="1"/>
          </p:cNvSpPr>
          <p:nvPr>
            <p:ph type="sldNum" sz="quarter" idx="12"/>
          </p:nvPr>
        </p:nvSpPr>
        <p:spPr>
          <a:xfrm>
            <a:off x="11644131" y="6437647"/>
            <a:ext cx="415724" cy="338554"/>
          </a:xfrm>
        </p:spPr>
        <p:txBody>
          <a:bodyPr/>
          <a:lstStyle/>
          <a:p>
            <a:fld id="{8F69E1E1-6A59-4D6D-8B97-9E252ADAF17E}" type="slidenum">
              <a:rPr lang="en-US" sz="2000" b="1" smtClean="0">
                <a:latin typeface="Times New Roman" panose="02020603050405020304" pitchFamily="18" charset="0"/>
                <a:cs typeface="Times New Roman" panose="02020603050405020304" pitchFamily="18" charset="0"/>
              </a:rPr>
              <a:t>4</a:t>
            </a:fld>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92886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8F775D7-2494-54AF-239A-8E727A77030B}"/>
              </a:ext>
            </a:extLst>
          </p:cNvPr>
          <p:cNvSpPr txBox="1"/>
          <p:nvPr/>
        </p:nvSpPr>
        <p:spPr>
          <a:xfrm>
            <a:off x="983897" y="4217511"/>
            <a:ext cx="10584191" cy="2446824"/>
          </a:xfrm>
          <a:prstGeom prst="rect">
            <a:avLst/>
          </a:prstGeom>
          <a:noFill/>
        </p:spPr>
        <p:txBody>
          <a:bodyPr wrap="square" lIns="91440" tIns="45720" rIns="91440" bIns="45720" rtlCol="0" anchor="t">
            <a:spAutoFit/>
          </a:bodyPr>
          <a:lstStyle/>
          <a:p>
            <a:pPr>
              <a:lnSpc>
                <a:spcPct val="150000"/>
              </a:lnSpc>
            </a:pPr>
            <a:r>
              <a:rPr lang="en-US" err="1">
                <a:solidFill>
                  <a:srgbClr val="00477F"/>
                </a:solidFill>
                <a:latin typeface="Times New Roman"/>
                <a:cs typeface="Times New Roman"/>
              </a:rPr>
              <a:t>Mẫu</a:t>
            </a:r>
            <a:r>
              <a:rPr lang="en-US">
                <a:solidFill>
                  <a:srgbClr val="00477F"/>
                </a:solidFill>
                <a:latin typeface="Times New Roman"/>
                <a:cs typeface="Times New Roman"/>
              </a:rPr>
              <a:t> hạt </a:t>
            </a:r>
            <a:r>
              <a:rPr lang="en-US" err="1">
                <a:solidFill>
                  <a:srgbClr val="00477F"/>
                </a:solidFill>
                <a:latin typeface="Times New Roman"/>
                <a:cs typeface="Times New Roman"/>
              </a:rPr>
              <a:t>nhựa</a:t>
            </a:r>
            <a:r>
              <a:rPr lang="en-US">
                <a:solidFill>
                  <a:srgbClr val="00477F"/>
                </a:solidFill>
                <a:latin typeface="Times New Roman"/>
                <a:cs typeface="Times New Roman"/>
              </a:rPr>
              <a:t> </a:t>
            </a:r>
            <a:r>
              <a:rPr lang="en-US" smtClean="0">
                <a:solidFill>
                  <a:srgbClr val="00477F"/>
                </a:solidFill>
                <a:latin typeface="Times New Roman"/>
                <a:cs typeface="Times New Roman"/>
              </a:rPr>
              <a:t>10</a:t>
            </a:r>
            <a:r>
              <a:rPr lang="en-US" i="1" smtClean="0">
                <a:solidFill>
                  <a:srgbClr val="00477F"/>
                </a:solidFill>
                <a:latin typeface="Times New Roman"/>
                <a:cs typeface="Times New Roman"/>
              </a:rPr>
              <a:t>µ</a:t>
            </a:r>
            <a:r>
              <a:rPr lang="en-US" smtClean="0">
                <a:solidFill>
                  <a:srgbClr val="00477F"/>
                </a:solidFill>
                <a:latin typeface="Times New Roman"/>
                <a:cs typeface="Times New Roman"/>
              </a:rPr>
              <a:t>m </a:t>
            </a:r>
            <a:r>
              <a:rPr lang="en-US">
                <a:solidFill>
                  <a:srgbClr val="00477F"/>
                </a:solidFill>
                <a:latin typeface="Times New Roman"/>
                <a:cs typeface="Times New Roman"/>
              </a:rPr>
              <a:t>được </a:t>
            </a:r>
            <a:r>
              <a:rPr lang="en-US" err="1">
                <a:solidFill>
                  <a:srgbClr val="00477F"/>
                </a:solidFill>
                <a:latin typeface="Times New Roman"/>
                <a:cs typeface="Times New Roman"/>
              </a:rPr>
              <a:t>sử</a:t>
            </a:r>
            <a:r>
              <a:rPr lang="en-US">
                <a:solidFill>
                  <a:srgbClr val="00477F"/>
                </a:solidFill>
                <a:latin typeface="Times New Roman"/>
                <a:cs typeface="Times New Roman"/>
              </a:rPr>
              <a:t> </a:t>
            </a:r>
            <a:r>
              <a:rPr lang="en-US" err="1">
                <a:solidFill>
                  <a:srgbClr val="00477F"/>
                </a:solidFill>
                <a:latin typeface="Times New Roman"/>
                <a:cs typeface="Times New Roman"/>
              </a:rPr>
              <a:t>dụng</a:t>
            </a:r>
            <a:r>
              <a:rPr lang="en-US">
                <a:solidFill>
                  <a:srgbClr val="00477F"/>
                </a:solidFill>
                <a:latin typeface="Times New Roman"/>
                <a:cs typeface="Times New Roman"/>
              </a:rPr>
              <a:t> để </a:t>
            </a:r>
            <a:r>
              <a:rPr lang="en-US" err="1">
                <a:solidFill>
                  <a:srgbClr val="00477F"/>
                </a:solidFill>
                <a:latin typeface="Times New Roman"/>
                <a:cs typeface="Times New Roman"/>
              </a:rPr>
              <a:t>mô</a:t>
            </a:r>
            <a:r>
              <a:rPr lang="en-US">
                <a:solidFill>
                  <a:srgbClr val="00477F"/>
                </a:solidFill>
                <a:latin typeface="Times New Roman"/>
                <a:cs typeface="Times New Roman"/>
              </a:rPr>
              <a:t> </a:t>
            </a:r>
            <a:r>
              <a:rPr lang="en-US" err="1">
                <a:solidFill>
                  <a:srgbClr val="00477F"/>
                </a:solidFill>
                <a:latin typeface="Times New Roman"/>
                <a:cs typeface="Times New Roman"/>
              </a:rPr>
              <a:t>phỏng</a:t>
            </a:r>
            <a:r>
              <a:rPr lang="en-US">
                <a:solidFill>
                  <a:srgbClr val="00477F"/>
                </a:solidFill>
                <a:latin typeface="Times New Roman"/>
                <a:cs typeface="Times New Roman"/>
              </a:rPr>
              <a:t> </a:t>
            </a:r>
            <a:r>
              <a:rPr lang="en-US" err="1">
                <a:solidFill>
                  <a:srgbClr val="00477F"/>
                </a:solidFill>
                <a:latin typeface="Times New Roman"/>
                <a:cs typeface="Times New Roman"/>
              </a:rPr>
              <a:t>cho</a:t>
            </a:r>
            <a:r>
              <a:rPr lang="en-US">
                <a:solidFill>
                  <a:srgbClr val="00477F"/>
                </a:solidFill>
                <a:latin typeface="Times New Roman"/>
                <a:cs typeface="Times New Roman"/>
              </a:rPr>
              <a:t> </a:t>
            </a:r>
            <a:r>
              <a:rPr lang="en-US" err="1">
                <a:solidFill>
                  <a:srgbClr val="00477F"/>
                </a:solidFill>
                <a:latin typeface="Times New Roman"/>
                <a:cs typeface="Times New Roman"/>
              </a:rPr>
              <a:t>các</a:t>
            </a:r>
            <a:r>
              <a:rPr lang="en-US">
                <a:solidFill>
                  <a:srgbClr val="00477F"/>
                </a:solidFill>
                <a:latin typeface="Times New Roman"/>
                <a:cs typeface="Times New Roman"/>
              </a:rPr>
              <a:t> tế bào:</a:t>
            </a:r>
            <a:endParaRPr lang="en-US">
              <a:solidFill>
                <a:srgbClr val="00477F"/>
              </a:solidFill>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solidFill>
                  <a:srgbClr val="00477F"/>
                </a:solidFill>
                <a:latin typeface="Times New Roman"/>
                <a:cs typeface="Times New Roman"/>
              </a:rPr>
              <a:t>Có </a:t>
            </a:r>
            <a:r>
              <a:rPr lang="en-US" err="1">
                <a:solidFill>
                  <a:srgbClr val="00477F"/>
                </a:solidFill>
                <a:latin typeface="Times New Roman"/>
                <a:cs typeface="Times New Roman"/>
              </a:rPr>
              <a:t>sự</a:t>
            </a:r>
            <a:r>
              <a:rPr lang="en-US">
                <a:solidFill>
                  <a:srgbClr val="00477F"/>
                </a:solidFill>
                <a:latin typeface="Times New Roman"/>
                <a:cs typeface="Times New Roman"/>
              </a:rPr>
              <a:t> tương </a:t>
            </a:r>
            <a:r>
              <a:rPr lang="en-US" err="1">
                <a:solidFill>
                  <a:srgbClr val="00477F"/>
                </a:solidFill>
                <a:latin typeface="Times New Roman"/>
                <a:cs typeface="Times New Roman"/>
              </a:rPr>
              <a:t>đồng</a:t>
            </a:r>
            <a:r>
              <a:rPr lang="en-US">
                <a:solidFill>
                  <a:srgbClr val="00477F"/>
                </a:solidFill>
                <a:latin typeface="Times New Roman"/>
                <a:cs typeface="Times New Roman"/>
              </a:rPr>
              <a:t> về </a:t>
            </a:r>
            <a:r>
              <a:rPr lang="en-US" err="1">
                <a:solidFill>
                  <a:srgbClr val="00477F"/>
                </a:solidFill>
                <a:latin typeface="Times New Roman"/>
                <a:cs typeface="Times New Roman"/>
              </a:rPr>
              <a:t>kích</a:t>
            </a:r>
            <a:r>
              <a:rPr lang="en-US">
                <a:solidFill>
                  <a:srgbClr val="00477F"/>
                </a:solidFill>
                <a:latin typeface="Times New Roman"/>
                <a:cs typeface="Times New Roman"/>
              </a:rPr>
              <a:t> </a:t>
            </a:r>
            <a:r>
              <a:rPr lang="en-US" err="1">
                <a:solidFill>
                  <a:srgbClr val="00477F"/>
                </a:solidFill>
                <a:latin typeface="Times New Roman"/>
                <a:cs typeface="Times New Roman"/>
              </a:rPr>
              <a:t>thước</a:t>
            </a:r>
            <a:r>
              <a:rPr lang="en-US">
                <a:solidFill>
                  <a:srgbClr val="00477F"/>
                </a:solidFill>
                <a:latin typeface="Times New Roman"/>
                <a:cs typeface="Times New Roman"/>
              </a:rPr>
              <a:t> của </a:t>
            </a:r>
            <a:r>
              <a:rPr lang="en-US" err="1">
                <a:solidFill>
                  <a:srgbClr val="00477F"/>
                </a:solidFill>
                <a:latin typeface="Times New Roman"/>
                <a:cs typeface="Times New Roman"/>
              </a:rPr>
              <a:t>các</a:t>
            </a:r>
            <a:r>
              <a:rPr lang="en-US">
                <a:solidFill>
                  <a:srgbClr val="00477F"/>
                </a:solidFill>
                <a:latin typeface="Times New Roman"/>
                <a:cs typeface="Times New Roman"/>
              </a:rPr>
              <a:t> tế bào (tế bào có </a:t>
            </a:r>
            <a:r>
              <a:rPr lang="en-US" err="1">
                <a:solidFill>
                  <a:srgbClr val="00477F"/>
                </a:solidFill>
                <a:latin typeface="Times New Roman"/>
                <a:cs typeface="Times New Roman"/>
              </a:rPr>
              <a:t>kích</a:t>
            </a:r>
            <a:r>
              <a:rPr lang="en-US">
                <a:solidFill>
                  <a:srgbClr val="00477F"/>
                </a:solidFill>
                <a:latin typeface="Times New Roman"/>
                <a:cs typeface="Times New Roman"/>
              </a:rPr>
              <a:t> </a:t>
            </a:r>
            <a:r>
              <a:rPr lang="en-US" err="1">
                <a:solidFill>
                  <a:srgbClr val="00477F"/>
                </a:solidFill>
                <a:latin typeface="Times New Roman"/>
                <a:cs typeface="Times New Roman"/>
              </a:rPr>
              <a:t>thước</a:t>
            </a:r>
            <a:r>
              <a:rPr lang="en-US">
                <a:solidFill>
                  <a:srgbClr val="00477F"/>
                </a:solidFill>
                <a:latin typeface="Times New Roman"/>
                <a:cs typeface="Times New Roman"/>
              </a:rPr>
              <a:t> </a:t>
            </a:r>
            <a:r>
              <a:rPr lang="en-US" err="1">
                <a:solidFill>
                  <a:srgbClr val="00477F"/>
                </a:solidFill>
                <a:latin typeface="Times New Roman"/>
                <a:cs typeface="Times New Roman"/>
              </a:rPr>
              <a:t>từ</a:t>
            </a:r>
            <a:r>
              <a:rPr lang="en-US">
                <a:solidFill>
                  <a:srgbClr val="00477F"/>
                </a:solidFill>
                <a:latin typeface="Times New Roman"/>
                <a:cs typeface="Times New Roman"/>
              </a:rPr>
              <a:t> 8</a:t>
            </a:r>
            <a:r>
              <a:rPr lang="en-US" smtClean="0">
                <a:solidFill>
                  <a:srgbClr val="00477F"/>
                </a:solidFill>
                <a:latin typeface="Times New Roman"/>
                <a:cs typeface="Times New Roman"/>
              </a:rPr>
              <a:t> </a:t>
            </a:r>
            <a:r>
              <a:rPr lang="en-US">
                <a:solidFill>
                  <a:srgbClr val="00477F"/>
                </a:solidFill>
                <a:latin typeface="Times New Roman"/>
                <a:cs typeface="Times New Roman"/>
              </a:rPr>
              <a:t>– </a:t>
            </a:r>
            <a:r>
              <a:rPr lang="en-US" smtClean="0">
                <a:solidFill>
                  <a:srgbClr val="00477F"/>
                </a:solidFill>
                <a:latin typeface="Times New Roman"/>
                <a:cs typeface="Times New Roman"/>
              </a:rPr>
              <a:t>15 </a:t>
            </a:r>
            <a:r>
              <a:rPr lang="en-US">
                <a:solidFill>
                  <a:srgbClr val="00477F"/>
                </a:solidFill>
                <a:latin typeface="Times New Roman"/>
                <a:cs typeface="Times New Roman"/>
              </a:rPr>
              <a:t>µm)</a:t>
            </a:r>
          </a:p>
          <a:p>
            <a:pPr marL="285750" indent="-285750">
              <a:lnSpc>
                <a:spcPct val="150000"/>
              </a:lnSpc>
              <a:buFontTx/>
              <a:buChar char="-"/>
            </a:pPr>
            <a:r>
              <a:rPr lang="en-US">
                <a:solidFill>
                  <a:srgbClr val="00477F"/>
                </a:solidFill>
                <a:latin typeface="Times New Roman"/>
                <a:cs typeface="Times New Roman"/>
              </a:rPr>
              <a:t>Tương </a:t>
            </a:r>
            <a:r>
              <a:rPr lang="en-US" err="1">
                <a:solidFill>
                  <a:srgbClr val="00477F"/>
                </a:solidFill>
                <a:latin typeface="Times New Roman"/>
                <a:cs typeface="Times New Roman"/>
              </a:rPr>
              <a:t>đồng</a:t>
            </a:r>
            <a:r>
              <a:rPr lang="en-US">
                <a:solidFill>
                  <a:srgbClr val="00477F"/>
                </a:solidFill>
                <a:latin typeface="Times New Roman"/>
                <a:cs typeface="Times New Roman"/>
              </a:rPr>
              <a:t> về </a:t>
            </a:r>
            <a:r>
              <a:rPr lang="en-US" err="1">
                <a:solidFill>
                  <a:srgbClr val="00477F"/>
                </a:solidFill>
                <a:latin typeface="Times New Roman"/>
                <a:cs typeface="Times New Roman"/>
              </a:rPr>
              <a:t>màu</a:t>
            </a:r>
            <a:r>
              <a:rPr lang="en-US">
                <a:solidFill>
                  <a:srgbClr val="00477F"/>
                </a:solidFill>
                <a:latin typeface="Times New Roman"/>
                <a:cs typeface="Times New Roman"/>
              </a:rPr>
              <a:t> </a:t>
            </a:r>
            <a:r>
              <a:rPr lang="en-US" err="1">
                <a:solidFill>
                  <a:srgbClr val="00477F"/>
                </a:solidFill>
                <a:latin typeface="Times New Roman"/>
                <a:cs typeface="Times New Roman"/>
              </a:rPr>
              <a:t>sắc</a:t>
            </a:r>
            <a:r>
              <a:rPr lang="en-US">
                <a:solidFill>
                  <a:srgbClr val="00477F"/>
                </a:solidFill>
                <a:latin typeface="Times New Roman"/>
                <a:cs typeface="Times New Roman"/>
              </a:rPr>
              <a:t> (</a:t>
            </a:r>
            <a:r>
              <a:rPr lang="en-US" err="1">
                <a:solidFill>
                  <a:srgbClr val="00477F"/>
                </a:solidFill>
                <a:latin typeface="Times New Roman"/>
                <a:cs typeface="Times New Roman"/>
              </a:rPr>
              <a:t>dạng</a:t>
            </a:r>
            <a:r>
              <a:rPr lang="en-US">
                <a:solidFill>
                  <a:srgbClr val="00477F"/>
                </a:solidFill>
                <a:latin typeface="Times New Roman"/>
                <a:cs typeface="Times New Roman"/>
              </a:rPr>
              <a:t> trong </a:t>
            </a:r>
            <a:r>
              <a:rPr lang="en-US" err="1">
                <a:solidFill>
                  <a:srgbClr val="00477F"/>
                </a:solidFill>
                <a:latin typeface="Times New Roman"/>
                <a:cs typeface="Times New Roman"/>
              </a:rPr>
              <a:t>suốt</a:t>
            </a:r>
            <a:r>
              <a:rPr lang="en-US">
                <a:solidFill>
                  <a:srgbClr val="00477F"/>
                </a:solidFill>
                <a:latin typeface="Times New Roman"/>
                <a:cs typeface="Times New Roman"/>
              </a:rPr>
              <a:t>)</a:t>
            </a:r>
          </a:p>
          <a:p>
            <a:pPr marL="285750" indent="-285750">
              <a:lnSpc>
                <a:spcPct val="150000"/>
              </a:lnSpc>
              <a:buFontTx/>
              <a:buChar char="-"/>
            </a:pPr>
            <a:r>
              <a:rPr lang="en-US">
                <a:solidFill>
                  <a:srgbClr val="00477F"/>
                </a:solidFill>
                <a:latin typeface="Times New Roman"/>
                <a:cs typeface="Times New Roman"/>
              </a:rPr>
              <a:t>Tương </a:t>
            </a:r>
            <a:r>
              <a:rPr lang="en-US" err="1">
                <a:solidFill>
                  <a:srgbClr val="00477F"/>
                </a:solidFill>
                <a:latin typeface="Times New Roman"/>
                <a:cs typeface="Times New Roman"/>
              </a:rPr>
              <a:t>đồng</a:t>
            </a:r>
            <a:r>
              <a:rPr lang="en-US">
                <a:solidFill>
                  <a:srgbClr val="00477F"/>
                </a:solidFill>
                <a:latin typeface="Times New Roman"/>
                <a:cs typeface="Times New Roman"/>
              </a:rPr>
              <a:t> về kiểu hình (tế bào </a:t>
            </a:r>
            <a:r>
              <a:rPr lang="en-US" err="1">
                <a:solidFill>
                  <a:srgbClr val="00477F"/>
                </a:solidFill>
                <a:latin typeface="Times New Roman"/>
                <a:cs typeface="Times New Roman"/>
              </a:rPr>
              <a:t>tròn</a:t>
            </a:r>
            <a:r>
              <a:rPr lang="en-US">
                <a:solidFill>
                  <a:srgbClr val="00477F"/>
                </a:solidFill>
                <a:latin typeface="Times New Roman"/>
                <a:cs typeface="Times New Roman"/>
              </a:rPr>
              <a:t>)</a:t>
            </a:r>
          </a:p>
          <a:p>
            <a:pPr marL="285750" indent="-285750">
              <a:lnSpc>
                <a:spcPct val="150000"/>
              </a:lnSpc>
              <a:buFontTx/>
              <a:buChar char="-"/>
            </a:pPr>
            <a:r>
              <a:rPr lang="en-US" err="1">
                <a:solidFill>
                  <a:srgbClr val="00477F"/>
                </a:solidFill>
                <a:latin typeface="Times New Roman"/>
                <a:cs typeface="Times New Roman"/>
              </a:rPr>
              <a:t>Dễ</a:t>
            </a:r>
            <a:r>
              <a:rPr lang="en-US">
                <a:solidFill>
                  <a:srgbClr val="00477F"/>
                </a:solidFill>
                <a:latin typeface="Times New Roman"/>
                <a:cs typeface="Times New Roman"/>
              </a:rPr>
              <a:t> </a:t>
            </a:r>
            <a:r>
              <a:rPr lang="en-US" err="1">
                <a:solidFill>
                  <a:srgbClr val="00477F"/>
                </a:solidFill>
                <a:latin typeface="Times New Roman"/>
                <a:cs typeface="Times New Roman"/>
              </a:rPr>
              <a:t>dàng</a:t>
            </a:r>
            <a:r>
              <a:rPr lang="en-US">
                <a:solidFill>
                  <a:srgbClr val="00477F"/>
                </a:solidFill>
                <a:latin typeface="Times New Roman"/>
                <a:cs typeface="Times New Roman"/>
              </a:rPr>
              <a:t> </a:t>
            </a:r>
            <a:r>
              <a:rPr lang="en-US" err="1">
                <a:solidFill>
                  <a:srgbClr val="00477F"/>
                </a:solidFill>
                <a:latin typeface="Times New Roman"/>
                <a:cs typeface="Times New Roman"/>
              </a:rPr>
              <a:t>điều</a:t>
            </a:r>
            <a:r>
              <a:rPr lang="en-US">
                <a:solidFill>
                  <a:srgbClr val="00477F"/>
                </a:solidFill>
                <a:latin typeface="Times New Roman"/>
                <a:cs typeface="Times New Roman"/>
              </a:rPr>
              <a:t> </a:t>
            </a:r>
            <a:r>
              <a:rPr lang="en-US" err="1">
                <a:solidFill>
                  <a:srgbClr val="00477F"/>
                </a:solidFill>
                <a:latin typeface="Times New Roman"/>
                <a:cs typeface="Times New Roman"/>
              </a:rPr>
              <a:t>chỉnh</a:t>
            </a:r>
            <a:r>
              <a:rPr lang="en-US">
                <a:solidFill>
                  <a:srgbClr val="00477F"/>
                </a:solidFill>
                <a:latin typeface="Times New Roman"/>
                <a:cs typeface="Times New Roman"/>
              </a:rPr>
              <a:t> </a:t>
            </a:r>
            <a:r>
              <a:rPr lang="en-US" err="1">
                <a:solidFill>
                  <a:srgbClr val="00477F"/>
                </a:solidFill>
                <a:latin typeface="Times New Roman"/>
                <a:cs typeface="Times New Roman"/>
              </a:rPr>
              <a:t>mật</a:t>
            </a:r>
            <a:r>
              <a:rPr lang="en-US">
                <a:solidFill>
                  <a:srgbClr val="00477F"/>
                </a:solidFill>
                <a:latin typeface="Times New Roman"/>
                <a:cs typeface="Times New Roman"/>
              </a:rPr>
              <a:t> độ trong dung </a:t>
            </a:r>
            <a:r>
              <a:rPr lang="en-US" err="1">
                <a:solidFill>
                  <a:srgbClr val="00477F"/>
                </a:solidFill>
                <a:latin typeface="Times New Roman"/>
                <a:cs typeface="Times New Roman"/>
              </a:rPr>
              <a:t>dịch</a:t>
            </a:r>
            <a:endParaRPr lang="en-US">
              <a:solidFill>
                <a:srgbClr val="00477F"/>
              </a:solidFill>
              <a:latin typeface="Times New Roman" panose="02020603050405020304" pitchFamily="18" charset="0"/>
              <a:cs typeface="Times New Roman" panose="02020603050405020304" pitchFamily="18" charset="0"/>
            </a:endParaRPr>
          </a:p>
          <a:p>
            <a:endParaRPr lang="en-US">
              <a:solidFill>
                <a:srgbClr val="00477F"/>
              </a:solidFill>
              <a:highlight>
                <a:srgbClr val="00FFFF"/>
              </a:highlight>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BDED26FA-9253-10D4-2E3C-2B23615E64BD}"/>
              </a:ext>
            </a:extLst>
          </p:cNvPr>
          <p:cNvSpPr txBox="1"/>
          <p:nvPr/>
        </p:nvSpPr>
        <p:spPr>
          <a:xfrm>
            <a:off x="3221003" y="3241042"/>
            <a:ext cx="5749993" cy="923330"/>
          </a:xfrm>
          <a:prstGeom prst="rect">
            <a:avLst/>
          </a:prstGeom>
          <a:noFill/>
        </p:spPr>
        <p:txBody>
          <a:bodyPr wrap="square" lIns="91440" tIns="45720" rIns="91440" bIns="45720" rtlCol="0" anchor="t">
            <a:spAutoFit/>
          </a:bodyPr>
          <a:lstStyle/>
          <a:p>
            <a:pPr algn="ctr"/>
            <a:r>
              <a:rPr lang="en-US">
                <a:solidFill>
                  <a:srgbClr val="00477F"/>
                </a:solidFill>
                <a:latin typeface="Times New Roman"/>
                <a:cs typeface="Times New Roman"/>
              </a:rPr>
              <a:t>Tương </a:t>
            </a:r>
            <a:r>
              <a:rPr lang="en-US" err="1">
                <a:solidFill>
                  <a:srgbClr val="00477F"/>
                </a:solidFill>
                <a:latin typeface="Times New Roman"/>
                <a:cs typeface="Times New Roman"/>
              </a:rPr>
              <a:t>quan</a:t>
            </a:r>
            <a:r>
              <a:rPr lang="en-US">
                <a:solidFill>
                  <a:srgbClr val="00477F"/>
                </a:solidFill>
                <a:latin typeface="Times New Roman"/>
                <a:cs typeface="Times New Roman"/>
              </a:rPr>
              <a:t> về kiểu hình của hạt </a:t>
            </a:r>
            <a:r>
              <a:rPr lang="en-US" err="1">
                <a:solidFill>
                  <a:srgbClr val="00477F"/>
                </a:solidFill>
                <a:latin typeface="Times New Roman"/>
                <a:cs typeface="Times New Roman"/>
              </a:rPr>
              <a:t>nhựa</a:t>
            </a:r>
            <a:r>
              <a:rPr lang="en-US">
                <a:solidFill>
                  <a:srgbClr val="00477F"/>
                </a:solidFill>
                <a:latin typeface="Times New Roman"/>
                <a:cs typeface="Times New Roman"/>
              </a:rPr>
              <a:t> </a:t>
            </a:r>
            <a:r>
              <a:rPr lang="en-US" err="1">
                <a:solidFill>
                  <a:srgbClr val="00477F"/>
                </a:solidFill>
                <a:latin typeface="Times New Roman"/>
                <a:cs typeface="Times New Roman"/>
              </a:rPr>
              <a:t>và</a:t>
            </a:r>
            <a:r>
              <a:rPr lang="en-US">
                <a:solidFill>
                  <a:srgbClr val="00477F"/>
                </a:solidFill>
                <a:latin typeface="Times New Roman"/>
                <a:cs typeface="Times New Roman"/>
              </a:rPr>
              <a:t> tế bào </a:t>
            </a:r>
            <a:r>
              <a:rPr lang="en-US" err="1">
                <a:solidFill>
                  <a:srgbClr val="00477F"/>
                </a:solidFill>
                <a:latin typeface="Times New Roman"/>
                <a:cs typeface="Times New Roman"/>
              </a:rPr>
              <a:t>A549</a:t>
            </a:r>
            <a:r>
              <a:rPr lang="en-US">
                <a:solidFill>
                  <a:srgbClr val="00477F"/>
                </a:solidFill>
                <a:latin typeface="Times New Roman"/>
                <a:cs typeface="Times New Roman"/>
              </a:rPr>
              <a:t> </a:t>
            </a:r>
            <a:r>
              <a:rPr lang="en-US" err="1">
                <a:solidFill>
                  <a:srgbClr val="00477F"/>
                </a:solidFill>
                <a:latin typeface="Times New Roman"/>
                <a:cs typeface="Times New Roman"/>
              </a:rPr>
              <a:t>thật</a:t>
            </a:r>
            <a:endParaRPr lang="en-US">
              <a:solidFill>
                <a:srgbClr val="00477F"/>
              </a:solidFill>
              <a:latin typeface="Times New Roman"/>
              <a:cs typeface="Times New Roman"/>
            </a:endParaRPr>
          </a:p>
          <a:p>
            <a:pPr algn="ctr"/>
            <a:r>
              <a:rPr lang="en-US" i="1">
                <a:solidFill>
                  <a:srgbClr val="00477F"/>
                </a:solidFill>
                <a:latin typeface="Times New Roman"/>
                <a:cs typeface="Times New Roman"/>
              </a:rPr>
              <a:t>A, Tế bào </a:t>
            </a:r>
            <a:r>
              <a:rPr lang="en-US" i="1" err="1">
                <a:solidFill>
                  <a:srgbClr val="00477F"/>
                </a:solidFill>
                <a:latin typeface="Times New Roman"/>
                <a:cs typeface="Times New Roman"/>
              </a:rPr>
              <a:t>A549</a:t>
            </a:r>
            <a:r>
              <a:rPr lang="en-US" i="1">
                <a:solidFill>
                  <a:srgbClr val="00477F"/>
                </a:solidFill>
                <a:latin typeface="Times New Roman"/>
                <a:cs typeface="Times New Roman"/>
              </a:rPr>
              <a:t> (10-15 µm) ; B, Hạt </a:t>
            </a:r>
            <a:r>
              <a:rPr lang="en-US" i="1" err="1">
                <a:solidFill>
                  <a:srgbClr val="00477F"/>
                </a:solidFill>
                <a:latin typeface="Times New Roman"/>
                <a:cs typeface="Times New Roman"/>
              </a:rPr>
              <a:t>nhựa</a:t>
            </a:r>
            <a:r>
              <a:rPr lang="en-US" i="1">
                <a:solidFill>
                  <a:srgbClr val="00477F"/>
                </a:solidFill>
                <a:latin typeface="Times New Roman"/>
                <a:cs typeface="Times New Roman"/>
              </a:rPr>
              <a:t> </a:t>
            </a:r>
            <a:r>
              <a:rPr lang="en-US" i="1" err="1">
                <a:solidFill>
                  <a:srgbClr val="00477F"/>
                </a:solidFill>
                <a:latin typeface="Times New Roman"/>
                <a:cs typeface="Times New Roman"/>
              </a:rPr>
              <a:t>sử</a:t>
            </a:r>
            <a:r>
              <a:rPr lang="en-US" i="1">
                <a:solidFill>
                  <a:srgbClr val="00477F"/>
                </a:solidFill>
                <a:latin typeface="Times New Roman"/>
                <a:cs typeface="Times New Roman"/>
              </a:rPr>
              <a:t> </a:t>
            </a:r>
            <a:r>
              <a:rPr lang="en-US" i="1" err="1">
                <a:solidFill>
                  <a:srgbClr val="00477F"/>
                </a:solidFill>
                <a:latin typeface="Times New Roman"/>
                <a:cs typeface="Times New Roman"/>
              </a:rPr>
              <a:t>dụng</a:t>
            </a:r>
            <a:r>
              <a:rPr lang="en-US" i="1">
                <a:solidFill>
                  <a:srgbClr val="00477F"/>
                </a:solidFill>
                <a:latin typeface="Times New Roman"/>
                <a:cs typeface="Times New Roman"/>
              </a:rPr>
              <a:t> (</a:t>
            </a:r>
            <a:r>
              <a:rPr lang="en-US" i="1" err="1">
                <a:solidFill>
                  <a:srgbClr val="00477F"/>
                </a:solidFill>
                <a:latin typeface="Times New Roman"/>
                <a:cs typeface="Times New Roman"/>
              </a:rPr>
              <a:t>8µm</a:t>
            </a:r>
            <a:r>
              <a:rPr lang="en-US" i="1">
                <a:solidFill>
                  <a:srgbClr val="00477F"/>
                </a:solidFill>
                <a:latin typeface="Times New Roman"/>
                <a:cs typeface="Times New Roman"/>
              </a:rPr>
              <a:t>)</a:t>
            </a:r>
          </a:p>
          <a:p>
            <a:pPr algn="ctr"/>
            <a:endParaRPr lang="en-US">
              <a:solidFill>
                <a:srgbClr val="00477F"/>
              </a:solidFill>
              <a:latin typeface="Times New Roman"/>
              <a:cs typeface="Times New Roman"/>
            </a:endParaRPr>
          </a:p>
        </p:txBody>
      </p:sp>
      <p:grpSp>
        <p:nvGrpSpPr>
          <p:cNvPr id="7" name="Group 6">
            <a:extLst>
              <a:ext uri="{FF2B5EF4-FFF2-40B4-BE49-F238E27FC236}">
                <a16:creationId xmlns:a16="http://schemas.microsoft.com/office/drawing/2014/main" id="{E57ADE31-C07F-0408-A860-C2B843095C2A}"/>
              </a:ext>
            </a:extLst>
          </p:cNvPr>
          <p:cNvGrpSpPr/>
          <p:nvPr/>
        </p:nvGrpSpPr>
        <p:grpSpPr>
          <a:xfrm>
            <a:off x="2661257" y="1386828"/>
            <a:ext cx="6864878" cy="1497051"/>
            <a:chOff x="2772834" y="1658825"/>
            <a:chExt cx="6864878" cy="1497051"/>
          </a:xfrm>
        </p:grpSpPr>
        <p:pic>
          <p:nvPicPr>
            <p:cNvPr id="16" name="Picture 16">
              <a:extLst>
                <a:ext uri="{FF2B5EF4-FFF2-40B4-BE49-F238E27FC236}">
                  <a16:creationId xmlns:a16="http://schemas.microsoft.com/office/drawing/2014/main" id="{F39F9C25-71B6-79F6-4310-EC7B2D58F71B}"/>
                </a:ext>
              </a:extLst>
            </p:cNvPr>
            <p:cNvPicPr>
              <a:picLocks noChangeAspect="1"/>
            </p:cNvPicPr>
            <p:nvPr/>
          </p:nvPicPr>
          <p:blipFill rotWithShape="1">
            <a:blip r:embed="rId3"/>
            <a:srcRect t="58431" r="56286" b="13921"/>
            <a:stretch/>
          </p:blipFill>
          <p:spPr>
            <a:xfrm>
              <a:off x="2772834" y="1663276"/>
              <a:ext cx="3246512" cy="1492600"/>
            </a:xfrm>
            <a:prstGeom prst="rect">
              <a:avLst/>
            </a:prstGeom>
          </p:spPr>
        </p:pic>
        <p:pic>
          <p:nvPicPr>
            <p:cNvPr id="17" name="Picture 17">
              <a:extLst>
                <a:ext uri="{FF2B5EF4-FFF2-40B4-BE49-F238E27FC236}">
                  <a16:creationId xmlns:a16="http://schemas.microsoft.com/office/drawing/2014/main" id="{D8ECF4C0-07A2-4BF2-6417-DFCE0F54FA4A}"/>
                </a:ext>
              </a:extLst>
            </p:cNvPr>
            <p:cNvPicPr>
              <a:picLocks noChangeAspect="1"/>
            </p:cNvPicPr>
            <p:nvPr/>
          </p:nvPicPr>
          <p:blipFill>
            <a:blip r:embed="rId4"/>
            <a:stretch>
              <a:fillRect/>
            </a:stretch>
          </p:blipFill>
          <p:spPr>
            <a:xfrm rot="5400000">
              <a:off x="7270749" y="778405"/>
              <a:ext cx="1483784" cy="3250142"/>
            </a:xfrm>
            <a:prstGeom prst="rect">
              <a:avLst/>
            </a:prstGeom>
          </p:spPr>
        </p:pic>
        <p:pic>
          <p:nvPicPr>
            <p:cNvPr id="6" name="Picture 6">
              <a:extLst>
                <a:ext uri="{FF2B5EF4-FFF2-40B4-BE49-F238E27FC236}">
                  <a16:creationId xmlns:a16="http://schemas.microsoft.com/office/drawing/2014/main" id="{6A0EF2FF-2A26-1856-7003-F3704AAB3A1A}"/>
                </a:ext>
              </a:extLst>
            </p:cNvPr>
            <p:cNvPicPr>
              <a:picLocks noChangeAspect="1"/>
            </p:cNvPicPr>
            <p:nvPr/>
          </p:nvPicPr>
          <p:blipFill rotWithShape="1">
            <a:blip r:embed="rId5"/>
            <a:srcRect l="4192" t="11888" r="25748" b="14035"/>
            <a:stretch/>
          </p:blipFill>
          <p:spPr>
            <a:xfrm rot="5400000">
              <a:off x="6882261" y="1290363"/>
              <a:ext cx="1049170" cy="1890476"/>
            </a:xfrm>
            <a:prstGeom prst="rect">
              <a:avLst/>
            </a:prstGeom>
          </p:spPr>
        </p:pic>
        <p:cxnSp>
          <p:nvCxnSpPr>
            <p:cNvPr id="19" name="Straight Arrow Connector 18">
              <a:extLst>
                <a:ext uri="{FF2B5EF4-FFF2-40B4-BE49-F238E27FC236}">
                  <a16:creationId xmlns:a16="http://schemas.microsoft.com/office/drawing/2014/main" id="{E4ABF3A3-C00C-C6FF-5E38-D768E206451C}"/>
                </a:ext>
              </a:extLst>
            </p:cNvPr>
            <p:cNvCxnSpPr/>
            <p:nvPr/>
          </p:nvCxnSpPr>
          <p:spPr>
            <a:xfrm>
              <a:off x="6508282" y="1766545"/>
              <a:ext cx="666" cy="198802"/>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4636601-7FA0-322C-AF4C-A157F8DBFECF}"/>
                </a:ext>
              </a:extLst>
            </p:cNvPr>
            <p:cNvSpPr txBox="1"/>
            <p:nvPr/>
          </p:nvSpPr>
          <p:spPr>
            <a:xfrm>
              <a:off x="6479182" y="1689074"/>
              <a:ext cx="9064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477F"/>
                  </a:solidFill>
                  <a:latin typeface="Times New Roman"/>
                  <a:cs typeface="Calibri"/>
                </a:rPr>
                <a:t>10 µm</a:t>
              </a:r>
              <a:endParaRPr lang="en-US">
                <a:solidFill>
                  <a:srgbClr val="00477F"/>
                </a:solidFill>
                <a:latin typeface="Times New Roman"/>
                <a:cs typeface="Times New Roman"/>
              </a:endParaRPr>
            </a:p>
          </p:txBody>
        </p:sp>
        <p:sp>
          <p:nvSpPr>
            <p:cNvPr id="3" name="Rectangle 2">
              <a:extLst>
                <a:ext uri="{FF2B5EF4-FFF2-40B4-BE49-F238E27FC236}">
                  <a16:creationId xmlns:a16="http://schemas.microsoft.com/office/drawing/2014/main" id="{69FBFBAD-3EA7-F3B0-AC71-345A27730608}"/>
                </a:ext>
              </a:extLst>
            </p:cNvPr>
            <p:cNvSpPr/>
            <p:nvPr/>
          </p:nvSpPr>
          <p:spPr>
            <a:xfrm>
              <a:off x="5570112" y="1658825"/>
              <a:ext cx="450760" cy="364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Times New Roman"/>
                  <a:cs typeface="Calibri"/>
                </a:rPr>
                <a:t>A</a:t>
              </a:r>
              <a:endParaRPr lang="en-US" sz="2000" b="1">
                <a:latin typeface="Times New Roman"/>
                <a:cs typeface="Times New Roman"/>
              </a:endParaRPr>
            </a:p>
          </p:txBody>
        </p:sp>
        <p:sp>
          <p:nvSpPr>
            <p:cNvPr id="4" name="Rectangle 3">
              <a:extLst>
                <a:ext uri="{FF2B5EF4-FFF2-40B4-BE49-F238E27FC236}">
                  <a16:creationId xmlns:a16="http://schemas.microsoft.com/office/drawing/2014/main" id="{2475EC2B-62F5-6539-7E02-768A915CE358}"/>
                </a:ext>
              </a:extLst>
            </p:cNvPr>
            <p:cNvSpPr/>
            <p:nvPr/>
          </p:nvSpPr>
          <p:spPr>
            <a:xfrm>
              <a:off x="9186929" y="1658825"/>
              <a:ext cx="450760" cy="364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latin typeface="Times New Roman"/>
                  <a:cs typeface="Calibri"/>
                </a:rPr>
                <a:t>B</a:t>
              </a:r>
              <a:endParaRPr lang="en-US" sz="2000" b="1">
                <a:latin typeface="Times New Roman"/>
                <a:cs typeface="Times New Roman"/>
              </a:endParaRPr>
            </a:p>
          </p:txBody>
        </p:sp>
      </p:grpSp>
      <p:sp>
        <p:nvSpPr>
          <p:cNvPr id="10" name="TextBox 9">
            <a:extLst>
              <a:ext uri="{FF2B5EF4-FFF2-40B4-BE49-F238E27FC236}">
                <a16:creationId xmlns:a16="http://schemas.microsoft.com/office/drawing/2014/main" id="{8AC1924A-F050-1AC1-7483-87F6B5BD5413}"/>
              </a:ext>
            </a:extLst>
          </p:cNvPr>
          <p:cNvSpPr txBox="1"/>
          <p:nvPr/>
        </p:nvSpPr>
        <p:spPr>
          <a:xfrm>
            <a:off x="20538" y="-8773"/>
            <a:ext cx="5785457" cy="1318631"/>
          </a:xfrm>
          <a:prstGeom prst="rect">
            <a:avLst/>
          </a:prstGeom>
          <a:noFill/>
        </p:spPr>
        <p:txBody>
          <a:bodyPr wrap="square">
            <a:spAutoFit/>
          </a:bodyPr>
          <a:lstStyle/>
          <a:p>
            <a:pPr>
              <a:lnSpc>
                <a:spcPct val="150000"/>
              </a:lnSpc>
            </a:pPr>
            <a:r>
              <a:rPr lang="en-US" sz="3200" b="1">
                <a:solidFill>
                  <a:srgbClr val="00477F"/>
                </a:solidFill>
                <a:latin typeface="Times New Roman" panose="02020603050405020304" pitchFamily="18" charset="0"/>
                <a:cs typeface="Times New Roman" panose="02020603050405020304" pitchFamily="18" charset="0"/>
              </a:rPr>
              <a:t>2. </a:t>
            </a:r>
            <a:r>
              <a:rPr lang="en-US" sz="3200" b="1" err="1">
                <a:solidFill>
                  <a:srgbClr val="00477F"/>
                </a:solidFill>
                <a:latin typeface="Times New Roman" panose="02020603050405020304" pitchFamily="18" charset="0"/>
                <a:cs typeface="Times New Roman" panose="02020603050405020304" pitchFamily="18" charset="0"/>
              </a:rPr>
              <a:t>GIẢI</a:t>
            </a:r>
            <a:r>
              <a:rPr lang="en-US" sz="3200" b="1">
                <a:solidFill>
                  <a:srgbClr val="00477F"/>
                </a:solidFill>
                <a:latin typeface="Times New Roman" panose="02020603050405020304" pitchFamily="18" charset="0"/>
                <a:cs typeface="Times New Roman" panose="02020603050405020304" pitchFamily="18" charset="0"/>
              </a:rPr>
              <a:t> </a:t>
            </a:r>
            <a:r>
              <a:rPr lang="en-US" sz="3200" b="1" err="1">
                <a:solidFill>
                  <a:srgbClr val="00477F"/>
                </a:solidFill>
                <a:latin typeface="Times New Roman" panose="02020603050405020304" pitchFamily="18" charset="0"/>
                <a:cs typeface="Times New Roman" panose="02020603050405020304" pitchFamily="18" charset="0"/>
              </a:rPr>
              <a:t>QUYẾT</a:t>
            </a:r>
            <a:r>
              <a:rPr lang="en-US" sz="3200" b="1">
                <a:solidFill>
                  <a:srgbClr val="00477F"/>
                </a:solidFill>
                <a:latin typeface="Times New Roman" panose="02020603050405020304" pitchFamily="18" charset="0"/>
                <a:cs typeface="Times New Roman" panose="02020603050405020304" pitchFamily="18" charset="0"/>
              </a:rPr>
              <a:t> VẤN ĐỀ</a:t>
            </a:r>
          </a:p>
          <a:p>
            <a:pPr>
              <a:lnSpc>
                <a:spcPct val="150000"/>
              </a:lnSpc>
            </a:pPr>
            <a:r>
              <a:rPr lang="en-US" sz="2400" b="1" i="1">
                <a:solidFill>
                  <a:srgbClr val="00477F"/>
                </a:solidFill>
                <a:latin typeface="Times New Roman" panose="02020603050405020304" pitchFamily="18" charset="0"/>
                <a:cs typeface="Times New Roman" panose="02020603050405020304" pitchFamily="18" charset="0"/>
              </a:rPr>
              <a:t>* </a:t>
            </a:r>
            <a:r>
              <a:rPr lang="en-US" sz="2400" b="1" i="1" err="1">
                <a:solidFill>
                  <a:srgbClr val="00477F"/>
                </a:solidFill>
                <a:latin typeface="Times New Roman" panose="02020603050405020304" pitchFamily="18" charset="0"/>
                <a:cs typeface="Times New Roman" panose="02020603050405020304" pitchFamily="18" charset="0"/>
              </a:rPr>
              <a:t>Đối</a:t>
            </a:r>
            <a:r>
              <a:rPr lang="en-US" sz="2400" b="1" i="1">
                <a:solidFill>
                  <a:srgbClr val="00477F"/>
                </a:solidFill>
                <a:latin typeface="Times New Roman" panose="02020603050405020304" pitchFamily="18" charset="0"/>
                <a:cs typeface="Times New Roman" panose="02020603050405020304" pitchFamily="18" charset="0"/>
              </a:rPr>
              <a:t> </a:t>
            </a:r>
            <a:r>
              <a:rPr lang="en-US" sz="2400" b="1" i="1" err="1">
                <a:solidFill>
                  <a:srgbClr val="00477F"/>
                </a:solidFill>
                <a:latin typeface="Times New Roman" panose="02020603050405020304" pitchFamily="18" charset="0"/>
                <a:cs typeface="Times New Roman" panose="02020603050405020304" pitchFamily="18" charset="0"/>
              </a:rPr>
              <a:t>tượng</a:t>
            </a:r>
            <a:r>
              <a:rPr lang="en-US" sz="2400" b="1" i="1">
                <a:solidFill>
                  <a:srgbClr val="00477F"/>
                </a:solidFill>
                <a:latin typeface="Times New Roman" panose="02020603050405020304" pitchFamily="18" charset="0"/>
                <a:cs typeface="Times New Roman" panose="02020603050405020304" pitchFamily="18" charset="0"/>
              </a:rPr>
              <a:t> </a:t>
            </a:r>
            <a:r>
              <a:rPr lang="en-US" sz="2400" b="1" i="1" err="1">
                <a:solidFill>
                  <a:srgbClr val="00477F"/>
                </a:solidFill>
                <a:latin typeface="Times New Roman" panose="02020603050405020304" pitchFamily="18" charset="0"/>
                <a:cs typeface="Times New Roman" panose="02020603050405020304" pitchFamily="18" charset="0"/>
              </a:rPr>
              <a:t>nghiên</a:t>
            </a:r>
            <a:r>
              <a:rPr lang="en-US" sz="2400" b="1" i="1">
                <a:solidFill>
                  <a:srgbClr val="00477F"/>
                </a:solidFill>
                <a:latin typeface="Times New Roman" panose="02020603050405020304" pitchFamily="18" charset="0"/>
                <a:cs typeface="Times New Roman" panose="02020603050405020304" pitchFamily="18" charset="0"/>
              </a:rPr>
              <a:t> </a:t>
            </a:r>
            <a:r>
              <a:rPr lang="en-US" sz="2400" b="1" i="1" err="1">
                <a:solidFill>
                  <a:srgbClr val="00477F"/>
                </a:solidFill>
                <a:latin typeface="Times New Roman" panose="02020603050405020304" pitchFamily="18" charset="0"/>
                <a:cs typeface="Times New Roman" panose="02020603050405020304" pitchFamily="18" charset="0"/>
              </a:rPr>
              <a:t>cứu</a:t>
            </a:r>
            <a:endParaRPr lang="en-US" sz="2400" b="1" i="1">
              <a:solidFill>
                <a:srgbClr val="00477F"/>
              </a:solidFill>
              <a:latin typeface="Times New Roman" panose="02020603050405020304" pitchFamily="18" charset="0"/>
              <a:cs typeface="Times New Roman" panose="02020603050405020304" pitchFamily="18" charset="0"/>
            </a:endParaRPr>
          </a:p>
        </p:txBody>
      </p:sp>
      <p:sp>
        <p:nvSpPr>
          <p:cNvPr id="11" name="Slide Number Placeholder 1">
            <a:extLst>
              <a:ext uri="{FF2B5EF4-FFF2-40B4-BE49-F238E27FC236}">
                <a16:creationId xmlns:a16="http://schemas.microsoft.com/office/drawing/2014/main" id="{DD839BB9-FF30-6DFA-4388-D72248EA8A8A}"/>
              </a:ext>
            </a:extLst>
          </p:cNvPr>
          <p:cNvSpPr>
            <a:spLocks noGrp="1"/>
          </p:cNvSpPr>
          <p:nvPr>
            <p:ph type="sldNum" sz="quarter" idx="12"/>
          </p:nvPr>
        </p:nvSpPr>
        <p:spPr>
          <a:xfrm>
            <a:off x="11644131" y="6427599"/>
            <a:ext cx="415724" cy="338554"/>
          </a:xfrm>
        </p:spPr>
        <p:txBody>
          <a:bodyPr/>
          <a:lstStyle/>
          <a:p>
            <a:fld id="{8F69E1E1-6A59-4D6D-8B97-9E252ADAF17E}" type="slidenum">
              <a:rPr lang="en-US" sz="2000" b="1" smtClean="0">
                <a:latin typeface="Times New Roman" panose="02020603050405020304" pitchFamily="18" charset="0"/>
                <a:cs typeface="Times New Roman" panose="02020603050405020304" pitchFamily="18" charset="0"/>
              </a:rPr>
              <a:t>5</a:t>
            </a:fld>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12640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8AC1924A-F050-1AC1-7483-87F6B5BD5413}"/>
              </a:ext>
            </a:extLst>
          </p:cNvPr>
          <p:cNvSpPr txBox="1"/>
          <p:nvPr/>
        </p:nvSpPr>
        <p:spPr>
          <a:xfrm>
            <a:off x="0" y="-19391"/>
            <a:ext cx="5785457" cy="823752"/>
          </a:xfrm>
          <a:prstGeom prst="rect">
            <a:avLst/>
          </a:prstGeom>
          <a:noFill/>
        </p:spPr>
        <p:txBody>
          <a:bodyPr wrap="square">
            <a:spAutoFit/>
          </a:bodyPr>
          <a:lstStyle/>
          <a:p>
            <a:pPr>
              <a:lnSpc>
                <a:spcPct val="150000"/>
              </a:lnSpc>
            </a:pPr>
            <a:r>
              <a:rPr lang="en-US" sz="3600" b="1" smtClean="0">
                <a:solidFill>
                  <a:srgbClr val="00477F"/>
                </a:solidFill>
                <a:latin typeface="Times New Roman" panose="02020603050405020304" pitchFamily="18" charset="0"/>
                <a:cs typeface="Times New Roman" panose="02020603050405020304" pitchFamily="18" charset="0"/>
              </a:rPr>
              <a:t> Hệ thống tổng thể</a:t>
            </a:r>
            <a:endParaRPr lang="en-US" sz="3600" b="1">
              <a:solidFill>
                <a:srgbClr val="00477F"/>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5577976" y="2742762"/>
            <a:ext cx="1523352" cy="929877"/>
          </a:xfrm>
          <a:prstGeom prst="rect">
            <a:avLst/>
          </a:prstGeom>
          <a:ln w="12700">
            <a:solidFill>
              <a:srgbClr val="C00000"/>
            </a:solidFill>
          </a:ln>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7021" y="2544841"/>
            <a:ext cx="2114072" cy="1325717"/>
          </a:xfrm>
          <a:prstGeom prst="rect">
            <a:avLst/>
          </a:prstGeom>
        </p:spPr>
      </p:pic>
      <p:sp>
        <p:nvSpPr>
          <p:cNvPr id="23" name="Rounded Rectangle 22"/>
          <p:cNvSpPr/>
          <p:nvPr/>
        </p:nvSpPr>
        <p:spPr>
          <a:xfrm>
            <a:off x="1289991" y="2432311"/>
            <a:ext cx="1741750" cy="1590749"/>
          </a:xfrm>
          <a:prstGeom prst="roundRect">
            <a:avLst>
              <a:gd name="adj" fmla="val 273"/>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a:off x="7788367" y="3050376"/>
            <a:ext cx="838983" cy="314651"/>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7788366" y="4453935"/>
            <a:ext cx="2466532" cy="1331338"/>
            <a:chOff x="6495157" y="3744692"/>
            <a:chExt cx="2261693" cy="1496888"/>
          </a:xfrm>
        </p:grpSpPr>
        <p:sp>
          <p:nvSpPr>
            <p:cNvPr id="34" name="Rectangle 33"/>
            <p:cNvSpPr/>
            <p:nvPr/>
          </p:nvSpPr>
          <p:spPr>
            <a:xfrm>
              <a:off x="8585638" y="3744692"/>
              <a:ext cx="171212" cy="13966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flipH="1">
              <a:off x="6495157" y="4872867"/>
              <a:ext cx="2261692" cy="36871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p:cNvSpPr/>
          <p:nvPr/>
        </p:nvSpPr>
        <p:spPr>
          <a:xfrm>
            <a:off x="10074255" y="5520137"/>
            <a:ext cx="180644" cy="518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1890181" y="4429028"/>
            <a:ext cx="2595363" cy="1250356"/>
            <a:chOff x="2161975" y="3755636"/>
            <a:chExt cx="2877150" cy="1465189"/>
          </a:xfrm>
        </p:grpSpPr>
        <p:sp>
          <p:nvSpPr>
            <p:cNvPr id="46" name="Rectangle 45"/>
            <p:cNvSpPr/>
            <p:nvPr/>
          </p:nvSpPr>
          <p:spPr>
            <a:xfrm rot="5400000">
              <a:off x="3599376" y="3781075"/>
              <a:ext cx="194490" cy="268500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p:cNvSpPr/>
            <p:nvPr/>
          </p:nvSpPr>
          <p:spPr>
            <a:xfrm rot="5400000" flipH="1">
              <a:off x="1621521" y="4296090"/>
              <a:ext cx="1465188" cy="384279"/>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397761" y="5036878"/>
              <a:ext cx="86360" cy="17911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ounded Rectangle 50"/>
          <p:cNvSpPr/>
          <p:nvPr/>
        </p:nvSpPr>
        <p:spPr>
          <a:xfrm>
            <a:off x="5890262" y="2972874"/>
            <a:ext cx="966939" cy="527504"/>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a:stCxn id="51" idx="1"/>
          </p:cNvCxnSpPr>
          <p:nvPr/>
        </p:nvCxnSpPr>
        <p:spPr>
          <a:xfrm flipH="1" flipV="1">
            <a:off x="5349338" y="2347748"/>
            <a:ext cx="540924" cy="88887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1" idx="3"/>
          </p:cNvCxnSpPr>
          <p:nvPr/>
        </p:nvCxnSpPr>
        <p:spPr>
          <a:xfrm flipV="1">
            <a:off x="6857201" y="2347748"/>
            <a:ext cx="1176401" cy="88887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1501070" y="4012606"/>
            <a:ext cx="1319592" cy="369332"/>
          </a:xfrm>
          <a:prstGeom prst="rect">
            <a:avLst/>
          </a:prstGeom>
          <a:noFill/>
        </p:spPr>
        <p:txBody>
          <a:bodyPr wrap="none" rtlCol="0">
            <a:spAutoFit/>
          </a:bodyPr>
          <a:lstStyle/>
          <a:p>
            <a:r>
              <a:rPr lang="en-US" smtClean="0">
                <a:latin typeface="Times New Roman" panose="02020603050405020304" pitchFamily="18" charset="0"/>
                <a:cs typeface="Times New Roman" panose="02020603050405020304" pitchFamily="18" charset="0"/>
              </a:rPr>
              <a:t>Máy vi bơm</a:t>
            </a:r>
            <a:endParaRPr lang="en-US">
              <a:latin typeface="Times New Roman" panose="02020603050405020304" pitchFamily="18" charset="0"/>
              <a:cs typeface="Times New Roman" panose="02020603050405020304" pitchFamily="18" charset="0"/>
            </a:endParaRPr>
          </a:p>
        </p:txBody>
      </p:sp>
      <p:sp>
        <p:nvSpPr>
          <p:cNvPr id="86" name="TextBox 85"/>
          <p:cNvSpPr txBox="1"/>
          <p:nvPr/>
        </p:nvSpPr>
        <p:spPr>
          <a:xfrm>
            <a:off x="9683952" y="4012606"/>
            <a:ext cx="902811" cy="369332"/>
          </a:xfrm>
          <a:prstGeom prst="rect">
            <a:avLst/>
          </a:prstGeom>
          <a:noFill/>
        </p:spPr>
        <p:txBody>
          <a:bodyPr wrap="none" rtlCol="0">
            <a:spAutoFit/>
          </a:bodyPr>
          <a:lstStyle/>
          <a:p>
            <a:r>
              <a:rPr lang="en-US" smtClean="0">
                <a:latin typeface="Times New Roman" panose="02020603050405020304" pitchFamily="18" charset="0"/>
                <a:cs typeface="Times New Roman" panose="02020603050405020304" pitchFamily="18" charset="0"/>
              </a:rPr>
              <a:t>Camera</a:t>
            </a:r>
            <a:endParaRPr lang="en-US">
              <a:latin typeface="Times New Roman" panose="02020603050405020304" pitchFamily="18" charset="0"/>
              <a:cs typeface="Times New Roman" panose="02020603050405020304" pitchFamily="18" charset="0"/>
            </a:endParaRPr>
          </a:p>
        </p:txBody>
      </p:sp>
      <p:sp>
        <p:nvSpPr>
          <p:cNvPr id="87" name="TextBox 86"/>
          <p:cNvSpPr txBox="1"/>
          <p:nvPr/>
        </p:nvSpPr>
        <p:spPr>
          <a:xfrm>
            <a:off x="5757216" y="3718085"/>
            <a:ext cx="1233030" cy="369332"/>
          </a:xfrm>
          <a:prstGeom prst="rect">
            <a:avLst/>
          </a:prstGeom>
          <a:noFill/>
        </p:spPr>
        <p:txBody>
          <a:bodyPr wrap="none" rtlCol="0">
            <a:spAutoFit/>
          </a:bodyPr>
          <a:lstStyle/>
          <a:p>
            <a:r>
              <a:rPr lang="en-US" smtClean="0">
                <a:latin typeface="Times New Roman" panose="02020603050405020304" pitchFamily="18" charset="0"/>
                <a:cs typeface="Times New Roman" panose="02020603050405020304" pitchFamily="18" charset="0"/>
              </a:rPr>
              <a:t>Chip vi lưu</a:t>
            </a:r>
            <a:endParaRPr lang="en-US">
              <a:latin typeface="Times New Roman" panose="02020603050405020304" pitchFamily="18" charset="0"/>
              <a:cs typeface="Times New Roman" panose="02020603050405020304" pitchFamily="18" charset="0"/>
            </a:endParaRPr>
          </a:p>
        </p:txBody>
      </p:sp>
      <p:pic>
        <p:nvPicPr>
          <p:cNvPr id="90" name="Picture 89"/>
          <p:cNvPicPr>
            <a:picLocks noChangeAspect="1"/>
          </p:cNvPicPr>
          <p:nvPr/>
        </p:nvPicPr>
        <p:blipFill>
          <a:blip r:embed="rId5"/>
          <a:stretch>
            <a:fillRect/>
          </a:stretch>
        </p:blipFill>
        <p:spPr>
          <a:xfrm>
            <a:off x="4485544" y="533702"/>
            <a:ext cx="3776373" cy="1840333"/>
          </a:xfrm>
          <a:prstGeom prst="rect">
            <a:avLst/>
          </a:prstGeom>
          <a:ln>
            <a:solidFill>
              <a:srgbClr val="0070C0"/>
            </a:solidFill>
          </a:ln>
        </p:spPr>
      </p:pic>
      <p:grpSp>
        <p:nvGrpSpPr>
          <p:cNvPr id="10" name="Group 9"/>
          <p:cNvGrpSpPr/>
          <p:nvPr/>
        </p:nvGrpSpPr>
        <p:grpSpPr>
          <a:xfrm>
            <a:off x="3780819" y="2481240"/>
            <a:ext cx="838983" cy="1176464"/>
            <a:chOff x="4597121" y="2481240"/>
            <a:chExt cx="838983" cy="1176464"/>
          </a:xfrm>
        </p:grpSpPr>
        <p:sp>
          <p:nvSpPr>
            <p:cNvPr id="9" name="Right Arrow 8"/>
            <p:cNvSpPr/>
            <p:nvPr/>
          </p:nvSpPr>
          <p:spPr>
            <a:xfrm>
              <a:off x="4597121" y="2815549"/>
              <a:ext cx="838983" cy="314651"/>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a:off x="4597121" y="3343053"/>
              <a:ext cx="838983" cy="314651"/>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4759225" y="2481240"/>
              <a:ext cx="505267" cy="477054"/>
            </a:xfrm>
            <a:prstGeom prst="rect">
              <a:avLst/>
            </a:prstGeom>
          </p:spPr>
          <p:txBody>
            <a:bodyPr wrap="none">
              <a:spAutoFit/>
            </a:bodyPr>
            <a:lstStyle/>
            <a:p>
              <a:r>
                <a:rPr lang="en-US" sz="2500">
                  <a:solidFill>
                    <a:schemeClr val="accent4">
                      <a:lumMod val="50000"/>
                    </a:schemeClr>
                  </a:solidFill>
                  <a:latin typeface="Times New Roman" panose="02020603050405020304" pitchFamily="18" charset="0"/>
                  <a:cs typeface="Times New Roman" panose="02020603050405020304" pitchFamily="18" charset="0"/>
                </a:rPr>
                <a:t>v1</a:t>
              </a:r>
            </a:p>
          </p:txBody>
        </p:sp>
        <p:sp>
          <p:nvSpPr>
            <p:cNvPr id="102" name="Rectangle 101"/>
            <p:cNvSpPr/>
            <p:nvPr/>
          </p:nvSpPr>
          <p:spPr>
            <a:xfrm>
              <a:off x="4759225" y="2998133"/>
              <a:ext cx="505267" cy="477054"/>
            </a:xfrm>
            <a:prstGeom prst="rect">
              <a:avLst/>
            </a:prstGeom>
          </p:spPr>
          <p:txBody>
            <a:bodyPr wrap="none">
              <a:spAutoFit/>
            </a:bodyPr>
            <a:lstStyle/>
            <a:p>
              <a:r>
                <a:rPr lang="en-US" sz="2500" smtClean="0">
                  <a:solidFill>
                    <a:schemeClr val="accent4">
                      <a:lumMod val="50000"/>
                    </a:schemeClr>
                  </a:solidFill>
                  <a:latin typeface="Times New Roman" panose="02020603050405020304" pitchFamily="18" charset="0"/>
                  <a:cs typeface="Times New Roman" panose="02020603050405020304" pitchFamily="18" charset="0"/>
                </a:rPr>
                <a:t>v2</a:t>
              </a:r>
              <a:endParaRPr lang="en-US" sz="2500">
                <a:solidFill>
                  <a:schemeClr val="accent4">
                    <a:lumMod val="50000"/>
                  </a:schemeClr>
                </a:solidFill>
                <a:latin typeface="Times New Roman" panose="02020603050405020304" pitchFamily="18" charset="0"/>
                <a:cs typeface="Times New Roman" panose="02020603050405020304" pitchFamily="18" charset="0"/>
              </a:endParaRPr>
            </a:p>
          </p:txBody>
        </p:sp>
      </p:grpSp>
      <p:sp>
        <p:nvSpPr>
          <p:cNvPr id="2" name="TextBox 1"/>
          <p:cNvSpPr txBox="1"/>
          <p:nvPr/>
        </p:nvSpPr>
        <p:spPr>
          <a:xfrm>
            <a:off x="1873560" y="1896980"/>
            <a:ext cx="574611" cy="477054"/>
          </a:xfrm>
          <a:prstGeom prst="rect">
            <a:avLst/>
          </a:prstGeom>
          <a:noFill/>
        </p:spPr>
        <p:txBody>
          <a:bodyPr wrap="square" rtlCol="0">
            <a:spAutoFit/>
          </a:bodyPr>
          <a:lstStyle/>
          <a:p>
            <a:r>
              <a:rPr lang="en-US" sz="2500" b="1" smtClean="0">
                <a:latin typeface="Times New Roman" panose="02020603050405020304" pitchFamily="18" charset="0"/>
                <a:cs typeface="Times New Roman" panose="02020603050405020304" pitchFamily="18" charset="0"/>
              </a:rPr>
              <a:t>(1)</a:t>
            </a:r>
            <a:endParaRPr lang="en-US" sz="2500" b="1">
              <a:latin typeface="Times New Roman" panose="02020603050405020304" pitchFamily="18" charset="0"/>
              <a:cs typeface="Times New Roman" panose="02020603050405020304" pitchFamily="18" charset="0"/>
            </a:endParaRPr>
          </a:p>
        </p:txBody>
      </p:sp>
      <p:grpSp>
        <p:nvGrpSpPr>
          <p:cNvPr id="8" name="Group 7"/>
          <p:cNvGrpSpPr/>
          <p:nvPr/>
        </p:nvGrpSpPr>
        <p:grpSpPr>
          <a:xfrm>
            <a:off x="9125711" y="1568750"/>
            <a:ext cx="1932500" cy="2466169"/>
            <a:chOff x="8262240" y="1568750"/>
            <a:chExt cx="1932500" cy="2466169"/>
          </a:xfrm>
        </p:grpSpPr>
        <p:grpSp>
          <p:nvGrpSpPr>
            <p:cNvPr id="31" name="Group 30"/>
            <p:cNvGrpSpPr/>
            <p:nvPr/>
          </p:nvGrpSpPr>
          <p:grpSpPr>
            <a:xfrm>
              <a:off x="8262240" y="2155700"/>
              <a:ext cx="1932500" cy="1879219"/>
              <a:chOff x="8012903" y="1091709"/>
              <a:chExt cx="2142318" cy="2202098"/>
            </a:xfrm>
          </p:grpSpPr>
          <p:pic>
            <p:nvPicPr>
              <p:cNvPr id="1028" name="Picture 4" descr="Lịch sử phát triển của kính hiển v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12903" y="1091709"/>
                <a:ext cx="2142318" cy="2193024"/>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29"/>
              <p:cNvSpPr/>
              <p:nvPr/>
            </p:nvSpPr>
            <p:spPr>
              <a:xfrm>
                <a:off x="8109122" y="1173480"/>
                <a:ext cx="2046099" cy="2120327"/>
              </a:xfrm>
              <a:prstGeom prst="roundRect">
                <a:avLst>
                  <a:gd name="adj" fmla="val 273"/>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p:cNvSpPr txBox="1"/>
            <p:nvPr/>
          </p:nvSpPr>
          <p:spPr>
            <a:xfrm>
              <a:off x="9026216" y="1568750"/>
              <a:ext cx="574611" cy="477054"/>
            </a:xfrm>
            <a:prstGeom prst="rect">
              <a:avLst/>
            </a:prstGeom>
            <a:noFill/>
          </p:spPr>
          <p:txBody>
            <a:bodyPr wrap="square" rtlCol="0">
              <a:spAutoFit/>
            </a:bodyPr>
            <a:lstStyle/>
            <a:p>
              <a:r>
                <a:rPr lang="en-US" sz="2500" b="1" smtClean="0">
                  <a:latin typeface="Times New Roman" panose="02020603050405020304" pitchFamily="18" charset="0"/>
                  <a:cs typeface="Times New Roman" panose="02020603050405020304" pitchFamily="18" charset="0"/>
                </a:rPr>
                <a:t>(2)</a:t>
              </a:r>
              <a:endParaRPr lang="en-US" sz="2500" b="1">
                <a:latin typeface="Times New Roman" panose="02020603050405020304" pitchFamily="18" charset="0"/>
                <a:cs typeface="Times New Roman" panose="02020603050405020304" pitchFamily="18" charset="0"/>
              </a:endParaRPr>
            </a:p>
          </p:txBody>
        </p:sp>
      </p:grpSp>
      <p:grpSp>
        <p:nvGrpSpPr>
          <p:cNvPr id="11" name="Group 10"/>
          <p:cNvGrpSpPr/>
          <p:nvPr/>
        </p:nvGrpSpPr>
        <p:grpSpPr>
          <a:xfrm>
            <a:off x="5100476" y="4322456"/>
            <a:ext cx="2122190" cy="2194870"/>
            <a:chOff x="5358657" y="4322456"/>
            <a:chExt cx="2122190" cy="2194870"/>
          </a:xfrm>
        </p:grpSpPr>
        <p:grpSp>
          <p:nvGrpSpPr>
            <p:cNvPr id="32" name="Group 31"/>
            <p:cNvGrpSpPr/>
            <p:nvPr/>
          </p:nvGrpSpPr>
          <p:grpSpPr>
            <a:xfrm>
              <a:off x="5358657" y="4429028"/>
              <a:ext cx="2122190" cy="1938483"/>
              <a:chOff x="4483510" y="3755630"/>
              <a:chExt cx="2352603" cy="2271545"/>
            </a:xfrm>
          </p:grpSpPr>
          <p:pic>
            <p:nvPicPr>
              <p:cNvPr id="1030" name="Picture 6" descr="Computer - Free computer icon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64569" y="3755630"/>
                <a:ext cx="2271544" cy="2271545"/>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p:cNvSpPr/>
              <p:nvPr/>
            </p:nvSpPr>
            <p:spPr>
              <a:xfrm>
                <a:off x="4483510" y="4218039"/>
                <a:ext cx="2352603" cy="1553496"/>
              </a:xfrm>
              <a:prstGeom prst="roundRect">
                <a:avLst>
                  <a:gd name="adj" fmla="val 273"/>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4" name="Picture 93"/>
            <p:cNvPicPr>
              <a:picLocks noChangeAspect="1"/>
            </p:cNvPicPr>
            <p:nvPr/>
          </p:nvPicPr>
          <p:blipFill>
            <a:blip r:embed="rId8"/>
            <a:stretch>
              <a:fillRect/>
            </a:stretch>
          </p:blipFill>
          <p:spPr>
            <a:xfrm>
              <a:off x="6188710" y="4994945"/>
              <a:ext cx="1177290" cy="706720"/>
            </a:xfrm>
            <a:prstGeom prst="rect">
              <a:avLst/>
            </a:prstGeom>
          </p:spPr>
        </p:pic>
        <p:sp>
          <p:nvSpPr>
            <p:cNvPr id="49" name="TextBox 48"/>
            <p:cNvSpPr txBox="1"/>
            <p:nvPr/>
          </p:nvSpPr>
          <p:spPr>
            <a:xfrm>
              <a:off x="6162385" y="6147994"/>
              <a:ext cx="998991" cy="369332"/>
            </a:xfrm>
            <a:prstGeom prst="rect">
              <a:avLst/>
            </a:prstGeom>
            <a:noFill/>
          </p:spPr>
          <p:txBody>
            <a:bodyPr wrap="none" rtlCol="0">
              <a:spAutoFit/>
            </a:bodyPr>
            <a:lstStyle/>
            <a:p>
              <a:r>
                <a:rPr lang="en-US" smtClean="0">
                  <a:latin typeface="Times New Roman" panose="02020603050405020304" pitchFamily="18" charset="0"/>
                  <a:cs typeface="Times New Roman" panose="02020603050405020304" pitchFamily="18" charset="0"/>
                </a:rPr>
                <a:t>Máy chủ</a:t>
              </a:r>
              <a:endParaRPr lang="en-US">
                <a:latin typeface="Times New Roman" panose="02020603050405020304" pitchFamily="18" charset="0"/>
                <a:cs typeface="Times New Roman" panose="02020603050405020304" pitchFamily="18" charset="0"/>
              </a:endParaRPr>
            </a:p>
          </p:txBody>
        </p:sp>
        <p:sp>
          <p:nvSpPr>
            <p:cNvPr id="53" name="TextBox 52"/>
            <p:cNvSpPr txBox="1"/>
            <p:nvPr/>
          </p:nvSpPr>
          <p:spPr>
            <a:xfrm>
              <a:off x="6251049" y="4322456"/>
              <a:ext cx="574611" cy="477054"/>
            </a:xfrm>
            <a:prstGeom prst="rect">
              <a:avLst/>
            </a:prstGeom>
            <a:noFill/>
          </p:spPr>
          <p:txBody>
            <a:bodyPr wrap="square" rtlCol="0">
              <a:spAutoFit/>
            </a:bodyPr>
            <a:lstStyle/>
            <a:p>
              <a:r>
                <a:rPr lang="en-US" sz="2500" b="1" smtClean="0">
                  <a:latin typeface="Times New Roman" panose="02020603050405020304" pitchFamily="18" charset="0"/>
                  <a:cs typeface="Times New Roman" panose="02020603050405020304" pitchFamily="18" charset="0"/>
                </a:rPr>
                <a:t>(3)</a:t>
              </a:r>
              <a:endParaRPr lang="en-US" sz="2500" b="1">
                <a:latin typeface="Times New Roman" panose="02020603050405020304" pitchFamily="18" charset="0"/>
                <a:cs typeface="Times New Roman" panose="02020603050405020304" pitchFamily="18" charset="0"/>
              </a:endParaRPr>
            </a:p>
          </p:txBody>
        </p:sp>
        <p:sp>
          <p:nvSpPr>
            <p:cNvPr id="5" name="Rounded Rectangle 4"/>
            <p:cNvSpPr/>
            <p:nvPr/>
          </p:nvSpPr>
          <p:spPr>
            <a:xfrm>
              <a:off x="6794499" y="5253350"/>
              <a:ext cx="62702" cy="90810"/>
            </a:xfrm>
            <a:prstGeom prst="round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712169" y="5227320"/>
              <a:ext cx="226982" cy="267907"/>
            </a:xfrm>
            <a:prstGeom prst="rect">
              <a:avLst/>
            </a:prstGeom>
            <a:noFill/>
            <a:ln w="3175">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179901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different&#10;&#10;Description automatically generated">
            <a:extLst>
              <a:ext uri="{FF2B5EF4-FFF2-40B4-BE49-F238E27FC236}">
                <a16:creationId xmlns:a16="http://schemas.microsoft.com/office/drawing/2014/main" id="{72B5C15C-4E1E-98F3-17AE-E2E5CED80E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548" y="281747"/>
            <a:ext cx="8934693" cy="5573491"/>
          </a:xfrm>
          <a:prstGeom prst="rect">
            <a:avLst/>
          </a:prstGeom>
        </p:spPr>
      </p:pic>
      <p:sp>
        <p:nvSpPr>
          <p:cNvPr id="6" name="TextBox 5">
            <a:extLst>
              <a:ext uri="{FF2B5EF4-FFF2-40B4-BE49-F238E27FC236}">
                <a16:creationId xmlns:a16="http://schemas.microsoft.com/office/drawing/2014/main" id="{A57AF695-6CE6-71FA-43FA-89ACFA1A79E7}"/>
              </a:ext>
            </a:extLst>
          </p:cNvPr>
          <p:cNvSpPr txBox="1"/>
          <p:nvPr/>
        </p:nvSpPr>
        <p:spPr>
          <a:xfrm>
            <a:off x="764111" y="5970897"/>
            <a:ext cx="8832915" cy="461665"/>
          </a:xfrm>
          <a:prstGeom prst="rect">
            <a:avLst/>
          </a:prstGeom>
          <a:noFill/>
        </p:spPr>
        <p:txBody>
          <a:bodyPr wrap="square" rtlCol="0">
            <a:spAutoFit/>
          </a:bodyPr>
          <a:lstStyle/>
          <a:p>
            <a:r>
              <a:rPr lang="en-US" sz="2400" err="1">
                <a:solidFill>
                  <a:srgbClr val="0070C0"/>
                </a:solidFill>
                <a:latin typeface="Times New Roman" panose="02020603050405020304" pitchFamily="18" charset="0"/>
                <a:cs typeface="Times New Roman" panose="02020603050405020304" pitchFamily="18" charset="0"/>
              </a:rPr>
              <a:t>Hệ</a:t>
            </a:r>
            <a:r>
              <a:rPr lang="en-US" sz="2400">
                <a:solidFill>
                  <a:srgbClr val="0070C0"/>
                </a:solidFill>
                <a:latin typeface="Times New Roman" panose="02020603050405020304" pitchFamily="18" charset="0"/>
                <a:cs typeface="Times New Roman" panose="02020603050405020304" pitchFamily="18" charset="0"/>
              </a:rPr>
              <a:t> </a:t>
            </a:r>
            <a:r>
              <a:rPr lang="en-US" sz="2400" err="1">
                <a:solidFill>
                  <a:srgbClr val="0070C0"/>
                </a:solidFill>
                <a:latin typeface="Times New Roman" panose="02020603050405020304" pitchFamily="18" charset="0"/>
                <a:cs typeface="Times New Roman" panose="02020603050405020304" pitchFamily="18" charset="0"/>
              </a:rPr>
              <a:t>thống</a:t>
            </a:r>
            <a:r>
              <a:rPr lang="en-US" sz="2400">
                <a:solidFill>
                  <a:srgbClr val="0070C0"/>
                </a:solidFill>
                <a:latin typeface="Times New Roman" panose="02020603050405020304" pitchFamily="18" charset="0"/>
                <a:cs typeface="Times New Roman" panose="02020603050405020304" pitchFamily="18" charset="0"/>
              </a:rPr>
              <a:t> vi </a:t>
            </a:r>
            <a:r>
              <a:rPr lang="en-US" sz="2400" err="1">
                <a:solidFill>
                  <a:srgbClr val="0070C0"/>
                </a:solidFill>
                <a:latin typeface="Times New Roman" panose="02020603050405020304" pitchFamily="18" charset="0"/>
                <a:cs typeface="Times New Roman" panose="02020603050405020304" pitchFamily="18" charset="0"/>
              </a:rPr>
              <a:t>lưu</a:t>
            </a:r>
            <a:r>
              <a:rPr lang="en-US" sz="2400">
                <a:solidFill>
                  <a:srgbClr val="0070C0"/>
                </a:solidFill>
                <a:latin typeface="Times New Roman" panose="02020603050405020304" pitchFamily="18" charset="0"/>
                <a:cs typeface="Times New Roman" panose="02020603050405020304" pitchFamily="18" charset="0"/>
              </a:rPr>
              <a:t> </a:t>
            </a:r>
            <a:r>
              <a:rPr lang="en-US" sz="2400" err="1">
                <a:solidFill>
                  <a:srgbClr val="0070C0"/>
                </a:solidFill>
                <a:latin typeface="Times New Roman" panose="02020603050405020304" pitchFamily="18" charset="0"/>
                <a:cs typeface="Times New Roman" panose="02020603050405020304" pitchFamily="18" charset="0"/>
              </a:rPr>
              <a:t>đóng</a:t>
            </a:r>
            <a:r>
              <a:rPr lang="en-US" sz="2400">
                <a:solidFill>
                  <a:srgbClr val="0070C0"/>
                </a:solidFill>
                <a:latin typeface="Times New Roman" panose="02020603050405020304" pitchFamily="18" charset="0"/>
                <a:cs typeface="Times New Roman" panose="02020603050405020304" pitchFamily="18" charset="0"/>
              </a:rPr>
              <a:t> </a:t>
            </a:r>
            <a:r>
              <a:rPr lang="en-US" sz="2400" err="1">
                <a:solidFill>
                  <a:srgbClr val="0070C0"/>
                </a:solidFill>
                <a:latin typeface="Times New Roman" panose="02020603050405020304" pitchFamily="18" charset="0"/>
                <a:cs typeface="Times New Roman" panose="02020603050405020304" pitchFamily="18" charset="0"/>
              </a:rPr>
              <a:t>gói</a:t>
            </a:r>
            <a:r>
              <a:rPr lang="en-US" sz="2400">
                <a:solidFill>
                  <a:srgbClr val="0070C0"/>
                </a:solidFill>
                <a:latin typeface="Times New Roman" panose="02020603050405020304" pitchFamily="18" charset="0"/>
                <a:cs typeface="Times New Roman" panose="02020603050405020304" pitchFamily="18" charset="0"/>
              </a:rPr>
              <a:t> tế bào </a:t>
            </a:r>
            <a:r>
              <a:rPr lang="en-US" sz="2400" err="1">
                <a:solidFill>
                  <a:srgbClr val="0070C0"/>
                </a:solidFill>
                <a:latin typeface="Times New Roman" panose="02020603050405020304" pitchFamily="18" charset="0"/>
                <a:cs typeface="Times New Roman" panose="02020603050405020304" pitchFamily="18" charset="0"/>
              </a:rPr>
              <a:t>ứng</a:t>
            </a:r>
            <a:r>
              <a:rPr lang="en-US" sz="2400">
                <a:solidFill>
                  <a:srgbClr val="0070C0"/>
                </a:solidFill>
                <a:latin typeface="Times New Roman" panose="02020603050405020304" pitchFamily="18" charset="0"/>
                <a:cs typeface="Times New Roman" panose="02020603050405020304" pitchFamily="18" charset="0"/>
              </a:rPr>
              <a:t> </a:t>
            </a:r>
            <a:r>
              <a:rPr lang="en-US" sz="2400" err="1">
                <a:solidFill>
                  <a:srgbClr val="0070C0"/>
                </a:solidFill>
                <a:latin typeface="Times New Roman" panose="02020603050405020304" pitchFamily="18" charset="0"/>
                <a:cs typeface="Times New Roman" panose="02020603050405020304" pitchFamily="18" charset="0"/>
              </a:rPr>
              <a:t>dụng</a:t>
            </a:r>
            <a:r>
              <a:rPr lang="en-US" sz="2400">
                <a:solidFill>
                  <a:srgbClr val="0070C0"/>
                </a:solidFill>
                <a:latin typeface="Times New Roman" panose="02020603050405020304" pitchFamily="18" charset="0"/>
                <a:cs typeface="Times New Roman" panose="02020603050405020304" pitchFamily="18" charset="0"/>
              </a:rPr>
              <a:t> </a:t>
            </a:r>
            <a:r>
              <a:rPr lang="en-US" sz="2400" err="1">
                <a:solidFill>
                  <a:srgbClr val="0070C0"/>
                </a:solidFill>
                <a:latin typeface="Times New Roman" panose="02020603050405020304" pitchFamily="18" charset="0"/>
                <a:cs typeface="Times New Roman" panose="02020603050405020304" pitchFamily="18" charset="0"/>
              </a:rPr>
              <a:t>phân</a:t>
            </a:r>
            <a:r>
              <a:rPr lang="en-US" sz="2400">
                <a:solidFill>
                  <a:srgbClr val="0070C0"/>
                </a:solidFill>
                <a:latin typeface="Times New Roman" panose="02020603050405020304" pitchFamily="18" charset="0"/>
                <a:cs typeface="Times New Roman" panose="02020603050405020304" pitchFamily="18" charset="0"/>
              </a:rPr>
              <a:t> </a:t>
            </a:r>
            <a:r>
              <a:rPr lang="en-US" sz="2400" err="1">
                <a:solidFill>
                  <a:srgbClr val="0070C0"/>
                </a:solidFill>
                <a:latin typeface="Times New Roman" panose="02020603050405020304" pitchFamily="18" charset="0"/>
                <a:cs typeface="Times New Roman" panose="02020603050405020304" pitchFamily="18" charset="0"/>
              </a:rPr>
              <a:t>tích</a:t>
            </a:r>
            <a:r>
              <a:rPr lang="en-US" sz="2400">
                <a:solidFill>
                  <a:srgbClr val="0070C0"/>
                </a:solidFill>
                <a:latin typeface="Times New Roman" panose="02020603050405020304" pitchFamily="18" charset="0"/>
                <a:cs typeface="Times New Roman" panose="02020603050405020304" pitchFamily="18" charset="0"/>
              </a:rPr>
              <a:t> tế bào </a:t>
            </a:r>
            <a:r>
              <a:rPr lang="en-US" sz="2400" err="1">
                <a:solidFill>
                  <a:srgbClr val="0070C0"/>
                </a:solidFill>
                <a:latin typeface="Times New Roman" panose="02020603050405020304" pitchFamily="18" charset="0"/>
                <a:cs typeface="Times New Roman" panose="02020603050405020304" pitchFamily="18" charset="0"/>
              </a:rPr>
              <a:t>đơn</a:t>
            </a:r>
            <a:endParaRPr lang="en-US" sz="2400">
              <a:solidFill>
                <a:srgbClr val="0070C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6E8DE15-51F0-01D6-E1EA-A4C8867C45D7}"/>
              </a:ext>
            </a:extLst>
          </p:cNvPr>
          <p:cNvSpPr txBox="1"/>
          <p:nvPr/>
        </p:nvSpPr>
        <p:spPr>
          <a:xfrm>
            <a:off x="9189083" y="2002304"/>
            <a:ext cx="2710552" cy="2400657"/>
          </a:xfrm>
          <a:prstGeom prst="rect">
            <a:avLst/>
          </a:prstGeom>
          <a:noFill/>
        </p:spPr>
        <p:txBody>
          <a:bodyPr wrap="square" rtlCol="0">
            <a:spAutoFit/>
          </a:bodyPr>
          <a:lstStyle/>
          <a:p>
            <a:pPr>
              <a:lnSpc>
                <a:spcPct val="150000"/>
              </a:lnSpc>
            </a:pPr>
            <a:r>
              <a:rPr lang="en-US" sz="2000" b="1" err="1">
                <a:solidFill>
                  <a:srgbClr val="00477F"/>
                </a:solidFill>
                <a:latin typeface="Times New Roman" panose="02020603050405020304" pitchFamily="18" charset="0"/>
                <a:cs typeface="Times New Roman" panose="02020603050405020304" pitchFamily="18" charset="0"/>
              </a:rPr>
              <a:t>Xây</a:t>
            </a:r>
            <a:r>
              <a:rPr lang="en-US" sz="2000" b="1">
                <a:solidFill>
                  <a:srgbClr val="00477F"/>
                </a:solidFill>
                <a:latin typeface="Times New Roman" panose="02020603050405020304" pitchFamily="18" charset="0"/>
                <a:cs typeface="Times New Roman" panose="02020603050405020304" pitchFamily="18" charset="0"/>
              </a:rPr>
              <a:t> </a:t>
            </a:r>
            <a:r>
              <a:rPr lang="en-US" sz="2000" b="1" err="1">
                <a:solidFill>
                  <a:srgbClr val="00477F"/>
                </a:solidFill>
                <a:latin typeface="Times New Roman" panose="02020603050405020304" pitchFamily="18" charset="0"/>
                <a:cs typeface="Times New Roman" panose="02020603050405020304" pitchFamily="18" charset="0"/>
              </a:rPr>
              <a:t>dựng</a:t>
            </a:r>
            <a:r>
              <a:rPr lang="en-US" sz="2000" b="1">
                <a:solidFill>
                  <a:srgbClr val="00477F"/>
                </a:solidFill>
                <a:latin typeface="Times New Roman" panose="02020603050405020304" pitchFamily="18" charset="0"/>
                <a:cs typeface="Times New Roman" panose="02020603050405020304" pitchFamily="18" charset="0"/>
              </a:rPr>
              <a:t> </a:t>
            </a:r>
            <a:r>
              <a:rPr lang="en-US" sz="2000" b="1" err="1">
                <a:solidFill>
                  <a:srgbClr val="00477F"/>
                </a:solidFill>
                <a:latin typeface="Times New Roman" panose="02020603050405020304" pitchFamily="18" charset="0"/>
                <a:cs typeface="Times New Roman" panose="02020603050405020304" pitchFamily="18" charset="0"/>
              </a:rPr>
              <a:t>hệ</a:t>
            </a:r>
            <a:r>
              <a:rPr lang="en-US" sz="2000" b="1">
                <a:solidFill>
                  <a:srgbClr val="00477F"/>
                </a:solidFill>
                <a:latin typeface="Times New Roman" panose="02020603050405020304" pitchFamily="18" charset="0"/>
                <a:cs typeface="Times New Roman" panose="02020603050405020304" pitchFamily="18" charset="0"/>
              </a:rPr>
              <a:t> </a:t>
            </a:r>
            <a:r>
              <a:rPr lang="en-US" sz="2000" b="1" err="1">
                <a:solidFill>
                  <a:srgbClr val="00477F"/>
                </a:solidFill>
                <a:latin typeface="Times New Roman" panose="02020603050405020304" pitchFamily="18" charset="0"/>
                <a:cs typeface="Times New Roman" panose="02020603050405020304" pitchFamily="18" charset="0"/>
              </a:rPr>
              <a:t>thống</a:t>
            </a:r>
            <a:r>
              <a:rPr lang="en-US" sz="2000">
                <a:solidFill>
                  <a:srgbClr val="00477F"/>
                </a:solidFill>
                <a:latin typeface="Times New Roman" panose="02020603050405020304" pitchFamily="18" charset="0"/>
                <a:cs typeface="Times New Roman" panose="02020603050405020304" pitchFamily="18" charset="0"/>
              </a:rPr>
              <a:t>:</a:t>
            </a:r>
          </a:p>
          <a:p>
            <a:pPr marL="457200" indent="-457200">
              <a:lnSpc>
                <a:spcPct val="150000"/>
              </a:lnSpc>
              <a:buAutoNum type="arabicPeriod"/>
            </a:pPr>
            <a:r>
              <a:rPr lang="en-US" sz="2000">
                <a:solidFill>
                  <a:srgbClr val="00477F"/>
                </a:solidFill>
                <a:latin typeface="Times New Roman" panose="02020603050405020304" pitchFamily="18" charset="0"/>
                <a:cs typeface="Times New Roman" panose="02020603050405020304" pitchFamily="18" charset="0"/>
              </a:rPr>
              <a:t>Chip vi </a:t>
            </a:r>
            <a:r>
              <a:rPr lang="en-US" sz="2000" smtClean="0">
                <a:solidFill>
                  <a:srgbClr val="00477F"/>
                </a:solidFill>
                <a:latin typeface="Times New Roman" panose="02020603050405020304" pitchFamily="18" charset="0"/>
                <a:cs typeface="Times New Roman" panose="02020603050405020304" pitchFamily="18" charset="0"/>
              </a:rPr>
              <a:t>lưu</a:t>
            </a:r>
            <a:endParaRPr lang="en-US" sz="2000">
              <a:solidFill>
                <a:srgbClr val="00477F"/>
              </a:solidFill>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en-US" sz="2000">
                <a:solidFill>
                  <a:srgbClr val="00477F"/>
                </a:solidFill>
                <a:latin typeface="Times New Roman" panose="02020603050405020304" pitchFamily="18" charset="0"/>
                <a:cs typeface="Times New Roman" panose="02020603050405020304" pitchFamily="18" charset="0"/>
              </a:rPr>
              <a:t>Vi </a:t>
            </a:r>
            <a:r>
              <a:rPr lang="en-US" sz="2000" err="1">
                <a:solidFill>
                  <a:srgbClr val="00477F"/>
                </a:solidFill>
                <a:latin typeface="Times New Roman" panose="02020603050405020304" pitchFamily="18" charset="0"/>
                <a:cs typeface="Times New Roman" panose="02020603050405020304" pitchFamily="18" charset="0"/>
              </a:rPr>
              <a:t>bơm</a:t>
            </a:r>
            <a:endParaRPr lang="en-US" sz="2000">
              <a:solidFill>
                <a:srgbClr val="00477F"/>
              </a:solidFill>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en-US" sz="2000" err="1">
                <a:solidFill>
                  <a:srgbClr val="00477F"/>
                </a:solidFill>
                <a:latin typeface="Times New Roman" panose="02020603050405020304" pitchFamily="18" charset="0"/>
                <a:cs typeface="Times New Roman" panose="02020603050405020304" pitchFamily="18" charset="0"/>
              </a:rPr>
              <a:t>Kính</a:t>
            </a:r>
            <a:r>
              <a:rPr lang="en-US" sz="2000">
                <a:solidFill>
                  <a:srgbClr val="00477F"/>
                </a:solidFill>
                <a:latin typeface="Times New Roman" panose="02020603050405020304" pitchFamily="18" charset="0"/>
                <a:cs typeface="Times New Roman" panose="02020603050405020304" pitchFamily="18" charset="0"/>
              </a:rPr>
              <a:t> </a:t>
            </a:r>
            <a:r>
              <a:rPr lang="en-US" sz="2000" err="1">
                <a:solidFill>
                  <a:srgbClr val="00477F"/>
                </a:solidFill>
                <a:latin typeface="Times New Roman" panose="02020603050405020304" pitchFamily="18" charset="0"/>
                <a:cs typeface="Times New Roman" panose="02020603050405020304" pitchFamily="18" charset="0"/>
              </a:rPr>
              <a:t>hiển</a:t>
            </a:r>
            <a:r>
              <a:rPr lang="en-US" sz="2000">
                <a:solidFill>
                  <a:srgbClr val="00477F"/>
                </a:solidFill>
                <a:latin typeface="Times New Roman" panose="02020603050405020304" pitchFamily="18" charset="0"/>
                <a:cs typeface="Times New Roman" panose="02020603050405020304" pitchFamily="18" charset="0"/>
              </a:rPr>
              <a:t> vi</a:t>
            </a:r>
          </a:p>
          <a:p>
            <a:pPr marL="457200" indent="-457200">
              <a:lnSpc>
                <a:spcPct val="150000"/>
              </a:lnSpc>
              <a:buAutoNum type="arabicPeriod"/>
            </a:pPr>
            <a:r>
              <a:rPr lang="en-US" sz="2000" err="1">
                <a:solidFill>
                  <a:srgbClr val="00477F"/>
                </a:solidFill>
                <a:latin typeface="Times New Roman" panose="02020603050405020304" pitchFamily="18" charset="0"/>
                <a:cs typeface="Times New Roman" panose="02020603050405020304" pitchFamily="18" charset="0"/>
              </a:rPr>
              <a:t>Máy</a:t>
            </a:r>
            <a:r>
              <a:rPr lang="en-US" sz="2000">
                <a:solidFill>
                  <a:srgbClr val="00477F"/>
                </a:solidFill>
                <a:latin typeface="Times New Roman" panose="02020603050405020304" pitchFamily="18" charset="0"/>
                <a:cs typeface="Times New Roman" panose="02020603050405020304" pitchFamily="18" charset="0"/>
              </a:rPr>
              <a:t> tính</a:t>
            </a:r>
          </a:p>
        </p:txBody>
      </p:sp>
      <p:sp>
        <p:nvSpPr>
          <p:cNvPr id="2" name="TextBox 1">
            <a:extLst>
              <a:ext uri="{FF2B5EF4-FFF2-40B4-BE49-F238E27FC236}">
                <a16:creationId xmlns:a16="http://schemas.microsoft.com/office/drawing/2014/main" id="{11528852-C3BE-EAEB-2D4B-2FC444BB74B9}"/>
              </a:ext>
            </a:extLst>
          </p:cNvPr>
          <p:cNvSpPr txBox="1"/>
          <p:nvPr/>
        </p:nvSpPr>
        <p:spPr>
          <a:xfrm>
            <a:off x="20538" y="-8773"/>
            <a:ext cx="5785457" cy="661207"/>
          </a:xfrm>
          <a:prstGeom prst="rect">
            <a:avLst/>
          </a:prstGeom>
          <a:noFill/>
        </p:spPr>
        <p:txBody>
          <a:bodyPr wrap="square" lIns="91440" tIns="45720" rIns="91440" bIns="45720" anchor="t">
            <a:spAutoFit/>
          </a:bodyPr>
          <a:lstStyle/>
          <a:p>
            <a:pPr>
              <a:lnSpc>
                <a:spcPct val="150000"/>
              </a:lnSpc>
            </a:pPr>
            <a:r>
              <a:rPr lang="en-US" sz="2800" b="1">
                <a:solidFill>
                  <a:srgbClr val="00477F"/>
                </a:solidFill>
                <a:latin typeface="Times New Roman"/>
                <a:cs typeface="Times New Roman"/>
              </a:rPr>
              <a:t> </a:t>
            </a:r>
            <a:r>
              <a:rPr lang="en-US" sz="2800" b="1" smtClean="0">
                <a:solidFill>
                  <a:srgbClr val="00477F"/>
                </a:solidFill>
                <a:latin typeface="Times New Roman"/>
                <a:cs typeface="Times New Roman"/>
              </a:rPr>
              <a:t>Hệ thống phần cứng</a:t>
            </a:r>
            <a:endParaRPr lang="en-US" sz="2800" b="1">
              <a:solidFill>
                <a:srgbClr val="00477F"/>
              </a:solidFill>
              <a:latin typeface="Times New Roman"/>
              <a:cs typeface="Times New Roman"/>
            </a:endParaRPr>
          </a:p>
        </p:txBody>
      </p:sp>
      <p:sp>
        <p:nvSpPr>
          <p:cNvPr id="3" name="Slide Number Placeholder 1">
            <a:extLst>
              <a:ext uri="{FF2B5EF4-FFF2-40B4-BE49-F238E27FC236}">
                <a16:creationId xmlns:a16="http://schemas.microsoft.com/office/drawing/2014/main" id="{19F2EC15-32F5-61E0-307E-D1C6509001F1}"/>
              </a:ext>
            </a:extLst>
          </p:cNvPr>
          <p:cNvSpPr>
            <a:spLocks noGrp="1"/>
          </p:cNvSpPr>
          <p:nvPr>
            <p:ph type="sldNum" sz="quarter" idx="12"/>
          </p:nvPr>
        </p:nvSpPr>
        <p:spPr/>
        <p:txBody>
          <a:bodyPr/>
          <a:lstStyle/>
          <a:p>
            <a:fld id="{8F69E1E1-6A59-4D6D-8B97-9E252ADAF17E}" type="slidenum">
              <a:rPr lang="en-US" smtClean="0"/>
              <a:pPr/>
              <a:t>7</a:t>
            </a:fld>
            <a:endParaRPr lang="en-US"/>
          </a:p>
        </p:txBody>
      </p:sp>
    </p:spTree>
    <p:extLst>
      <p:ext uri="{BB962C8B-B14F-4D97-AF65-F5344CB8AC3E}">
        <p14:creationId xmlns:p14="http://schemas.microsoft.com/office/powerpoint/2010/main" val="40987608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hat_nhanh">
            <a:hlinkClick r:id="" action="ppaction://media"/>
            <a:extLst>
              <a:ext uri="{FF2B5EF4-FFF2-40B4-BE49-F238E27FC236}">
                <a16:creationId xmlns:a16="http://schemas.microsoft.com/office/drawing/2014/main" id="{B5C38889-2CAD-92BA-EDA5-C8B394056E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48266"/>
          <a:stretch/>
        </p:blipFill>
        <p:spPr>
          <a:xfrm>
            <a:off x="7952993" y="340851"/>
            <a:ext cx="3745554" cy="592034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391617B-F80C-9DBD-F64A-A1EB3864964C}"/>
                  </a:ext>
                </a:extLst>
              </p:cNvPr>
              <p:cNvSpPr txBox="1"/>
              <p:nvPr/>
            </p:nvSpPr>
            <p:spPr>
              <a:xfrm>
                <a:off x="254007" y="742415"/>
                <a:ext cx="7707842" cy="6792693"/>
              </a:xfrm>
              <a:prstGeom prst="rect">
                <a:avLst/>
              </a:prstGeom>
              <a:noFill/>
            </p:spPr>
            <p:txBody>
              <a:bodyPr wrap="square" lIns="91440" tIns="45720" rIns="91440" bIns="45720" rtlCol="0" anchor="t">
                <a:spAutoFit/>
              </a:bodyPr>
              <a:lstStyle/>
              <a:p>
                <a:r>
                  <a:rPr lang="en-US" sz="2400" b="1" dirty="0" err="1">
                    <a:solidFill>
                      <a:srgbClr val="00477F"/>
                    </a:solidFill>
                    <a:latin typeface="Times New Roman"/>
                    <a:ea typeface="+mn-lt"/>
                    <a:cs typeface="+mn-lt"/>
                  </a:rPr>
                  <a:t>Cơ</a:t>
                </a:r>
                <a:r>
                  <a:rPr lang="en-US" sz="2400" b="1" dirty="0">
                    <a:solidFill>
                      <a:srgbClr val="00477F"/>
                    </a:solidFill>
                    <a:latin typeface="Times New Roman"/>
                    <a:ea typeface="+mn-lt"/>
                    <a:cs typeface="+mn-lt"/>
                  </a:rPr>
                  <a:t> </a:t>
                </a:r>
                <a:r>
                  <a:rPr lang="en-US" sz="2400" b="1" dirty="0" err="1">
                    <a:solidFill>
                      <a:srgbClr val="00477F"/>
                    </a:solidFill>
                    <a:latin typeface="Times New Roman"/>
                    <a:ea typeface="+mn-lt"/>
                    <a:cs typeface="+mn-lt"/>
                  </a:rPr>
                  <a:t>sở</a:t>
                </a:r>
                <a:r>
                  <a:rPr lang="en-US" sz="2400" b="1" dirty="0">
                    <a:solidFill>
                      <a:srgbClr val="00477F"/>
                    </a:solidFill>
                    <a:latin typeface="Times New Roman"/>
                    <a:ea typeface="+mn-lt"/>
                    <a:cs typeface="+mn-lt"/>
                  </a:rPr>
                  <a:t> của quá </a:t>
                </a:r>
                <a:r>
                  <a:rPr lang="en-US" sz="2400" b="1" dirty="0" err="1">
                    <a:solidFill>
                      <a:srgbClr val="00477F"/>
                    </a:solidFill>
                    <a:latin typeface="Times New Roman"/>
                    <a:ea typeface="+mn-lt"/>
                    <a:cs typeface="+mn-lt"/>
                  </a:rPr>
                  <a:t>trình</a:t>
                </a:r>
                <a:r>
                  <a:rPr lang="en-US" sz="2400" b="1" dirty="0">
                    <a:solidFill>
                      <a:srgbClr val="00477F"/>
                    </a:solidFill>
                    <a:latin typeface="Times New Roman"/>
                    <a:ea typeface="+mn-lt"/>
                    <a:cs typeface="+mn-lt"/>
                  </a:rPr>
                  <a:t> </a:t>
                </a:r>
                <a:r>
                  <a:rPr lang="en-US" sz="2400" b="1" dirty="0" err="1">
                    <a:solidFill>
                      <a:srgbClr val="00477F"/>
                    </a:solidFill>
                    <a:latin typeface="Times New Roman"/>
                    <a:ea typeface="+mn-lt"/>
                    <a:cs typeface="+mn-lt"/>
                  </a:rPr>
                  <a:t>tạo</a:t>
                </a:r>
                <a:r>
                  <a:rPr lang="en-US" sz="2400" b="1" dirty="0">
                    <a:solidFill>
                      <a:srgbClr val="00477F"/>
                    </a:solidFill>
                    <a:latin typeface="Times New Roman"/>
                    <a:ea typeface="+mn-lt"/>
                    <a:cs typeface="+mn-lt"/>
                  </a:rPr>
                  <a:t> </a:t>
                </a:r>
                <a:r>
                  <a:rPr lang="en-US" sz="2400" b="1" dirty="0" err="1">
                    <a:solidFill>
                      <a:srgbClr val="00477F"/>
                    </a:solidFill>
                    <a:latin typeface="Times New Roman"/>
                    <a:ea typeface="+mn-lt"/>
                    <a:cs typeface="+mn-lt"/>
                  </a:rPr>
                  <a:t>giọt</a:t>
                </a:r>
                <a:r>
                  <a:rPr lang="en-US" sz="2400" b="1" dirty="0">
                    <a:solidFill>
                      <a:srgbClr val="00477F"/>
                    </a:solidFill>
                    <a:latin typeface="Times New Roman"/>
                    <a:ea typeface="+mn-lt"/>
                    <a:cs typeface="+mn-lt"/>
                  </a:rPr>
                  <a:t>:</a:t>
                </a:r>
              </a:p>
              <a:p>
                <a:endParaRPr lang="en-US" sz="1000" dirty="0">
                  <a:solidFill>
                    <a:srgbClr val="00477F"/>
                  </a:solidFill>
                  <a:latin typeface="Times New Roman"/>
                  <a:ea typeface="+mn-lt"/>
                  <a:cs typeface="Calibri" panose="020F0502020204030204"/>
                </a:endParaRPr>
              </a:p>
              <a:p>
                <a:r>
                  <a:rPr lang="en-US" sz="2000" b="1" dirty="0" err="1">
                    <a:solidFill>
                      <a:srgbClr val="00477F"/>
                    </a:solidFill>
                    <a:latin typeface="Times New Roman"/>
                    <a:ea typeface="+mn-lt"/>
                    <a:cs typeface="+mn-lt"/>
                  </a:rPr>
                  <a:t>Cấu</a:t>
                </a:r>
                <a:r>
                  <a:rPr lang="en-US" sz="2000" b="1" dirty="0">
                    <a:solidFill>
                      <a:srgbClr val="00477F"/>
                    </a:solidFill>
                    <a:latin typeface="Times New Roman"/>
                    <a:ea typeface="+mn-lt"/>
                    <a:cs typeface="+mn-lt"/>
                  </a:rPr>
                  <a:t> </a:t>
                </a:r>
                <a:r>
                  <a:rPr lang="en-US" sz="2000" b="1" dirty="0" err="1">
                    <a:solidFill>
                      <a:srgbClr val="00477F"/>
                    </a:solidFill>
                    <a:latin typeface="Times New Roman"/>
                    <a:ea typeface="+mn-lt"/>
                    <a:cs typeface="+mn-lt"/>
                  </a:rPr>
                  <a:t>trúc</a:t>
                </a:r>
                <a:r>
                  <a:rPr lang="en-US" sz="2000" b="1" dirty="0">
                    <a:solidFill>
                      <a:srgbClr val="00477F"/>
                    </a:solidFill>
                    <a:latin typeface="Times New Roman"/>
                    <a:ea typeface="+mn-lt"/>
                    <a:cs typeface="+mn-lt"/>
                  </a:rPr>
                  <a:t> </a:t>
                </a:r>
                <a:r>
                  <a:rPr lang="en-US" sz="2000" b="1" dirty="0" err="1">
                    <a:solidFill>
                      <a:srgbClr val="00477F"/>
                    </a:solidFill>
                    <a:latin typeface="Times New Roman"/>
                    <a:ea typeface="+mn-lt"/>
                    <a:cs typeface="+mn-lt"/>
                  </a:rPr>
                  <a:t>hình</a:t>
                </a:r>
                <a:r>
                  <a:rPr lang="en-US" sz="2000" b="1" dirty="0">
                    <a:solidFill>
                      <a:srgbClr val="00477F"/>
                    </a:solidFill>
                    <a:latin typeface="Times New Roman"/>
                    <a:ea typeface="+mn-lt"/>
                    <a:cs typeface="+mn-lt"/>
                  </a:rPr>
                  <a:t> </a:t>
                </a:r>
                <a:r>
                  <a:rPr lang="en-US" sz="2000" b="1" dirty="0" err="1">
                    <a:solidFill>
                      <a:srgbClr val="00477F"/>
                    </a:solidFill>
                    <a:latin typeface="Times New Roman"/>
                    <a:ea typeface="+mn-lt"/>
                    <a:cs typeface="+mn-lt"/>
                  </a:rPr>
                  <a:t>học</a:t>
                </a:r>
                <a:r>
                  <a:rPr lang="en-US" sz="2000" b="1" dirty="0">
                    <a:solidFill>
                      <a:srgbClr val="00477F"/>
                    </a:solidFill>
                    <a:latin typeface="Times New Roman"/>
                    <a:ea typeface="+mn-lt"/>
                    <a:cs typeface="+mn-lt"/>
                  </a:rPr>
                  <a:t>:</a:t>
                </a:r>
              </a:p>
              <a:p>
                <a:endParaRPr lang="en-US" sz="1000" b="1" dirty="0">
                  <a:solidFill>
                    <a:srgbClr val="00477F"/>
                  </a:solidFill>
                  <a:latin typeface="Times New Roman"/>
                  <a:ea typeface="+mn-lt"/>
                  <a:cs typeface="+mn-lt"/>
                </a:endParaRPr>
              </a:p>
              <a:p>
                <a:r>
                  <a:rPr lang="en-US" sz="2000" dirty="0" err="1">
                    <a:solidFill>
                      <a:srgbClr val="00477F"/>
                    </a:solidFill>
                    <a:latin typeface="Times New Roman"/>
                    <a:ea typeface="+mn-lt"/>
                    <a:cs typeface="+mn-lt"/>
                  </a:rPr>
                  <a:t>Dòng</a:t>
                </a:r>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chảy</a:t>
                </a:r>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tập</a:t>
                </a:r>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trung</a:t>
                </a:r>
                <a:r>
                  <a:rPr lang="en-US" sz="2000" dirty="0">
                    <a:solidFill>
                      <a:srgbClr val="00477F"/>
                    </a:solidFill>
                    <a:latin typeface="Times New Roman"/>
                    <a:ea typeface="+mn-lt"/>
                    <a:cs typeface="+mn-lt"/>
                  </a:rPr>
                  <a:t> - </a:t>
                </a:r>
                <a:r>
                  <a:rPr lang="vi-VN" sz="2000" dirty="0">
                    <a:solidFill>
                      <a:srgbClr val="00477F"/>
                    </a:solidFill>
                    <a:latin typeface="Times New Roman"/>
                    <a:ea typeface="+mn-lt"/>
                    <a:cs typeface="Calibri" panose="020F0502020204030204"/>
                  </a:rPr>
                  <a:t>Cấu trúc này pha phân tán được bơm vào giữa và pha liên tục bơm vào hai kênh bên</a:t>
                </a:r>
                <a:r>
                  <a:rPr lang="en-US" sz="2000" dirty="0">
                    <a:solidFill>
                      <a:srgbClr val="00477F"/>
                    </a:solidFill>
                    <a:latin typeface="Times New Roman"/>
                    <a:ea typeface="+mn-lt"/>
                    <a:cs typeface="Calibri" panose="020F0502020204030204"/>
                  </a:rPr>
                  <a:t>.</a:t>
                </a:r>
              </a:p>
              <a:p>
                <a:endParaRPr lang="en-US" sz="2000" dirty="0">
                  <a:solidFill>
                    <a:srgbClr val="00477F"/>
                  </a:solidFill>
                  <a:latin typeface="Times New Roman"/>
                  <a:ea typeface="+mn-lt"/>
                  <a:cs typeface="Calibri" panose="020F0502020204030204"/>
                </a:endParaRPr>
              </a:p>
              <a:p>
                <a:r>
                  <a:rPr lang="en-US" sz="2000" dirty="0">
                    <a:solidFill>
                      <a:srgbClr val="00477F"/>
                    </a:solidFill>
                    <a:latin typeface="Times New Roman"/>
                    <a:ea typeface="+mn-lt"/>
                    <a:cs typeface="Calibri" panose="020F0502020204030204"/>
                  </a:rPr>
                  <a:t>=&gt; </a:t>
                </a:r>
                <a:r>
                  <a:rPr lang="en-US" sz="2000" dirty="0" err="1">
                    <a:solidFill>
                      <a:srgbClr val="00477F"/>
                    </a:solidFill>
                    <a:latin typeface="Times New Roman"/>
                    <a:ea typeface="+mn-lt"/>
                    <a:cs typeface="Calibri" panose="020F0502020204030204"/>
                  </a:rPr>
                  <a:t>Ổn</a:t>
                </a:r>
                <a:r>
                  <a:rPr lang="en-US" sz="2000" dirty="0">
                    <a:solidFill>
                      <a:srgbClr val="00477F"/>
                    </a:solidFill>
                    <a:latin typeface="Times New Roman"/>
                    <a:ea typeface="+mn-lt"/>
                    <a:cs typeface="Calibri" panose="020F0502020204030204"/>
                  </a:rPr>
                  <a:t> </a:t>
                </a:r>
                <a:r>
                  <a:rPr lang="en-US" sz="2000" dirty="0" err="1">
                    <a:solidFill>
                      <a:srgbClr val="00477F"/>
                    </a:solidFill>
                    <a:latin typeface="Times New Roman"/>
                    <a:ea typeface="+mn-lt"/>
                    <a:cs typeface="Calibri" panose="020F0502020204030204"/>
                  </a:rPr>
                  <a:t>định</a:t>
                </a:r>
                <a:r>
                  <a:rPr lang="en-US" sz="2000" dirty="0">
                    <a:solidFill>
                      <a:srgbClr val="00477F"/>
                    </a:solidFill>
                    <a:latin typeface="Times New Roman"/>
                    <a:ea typeface="+mn-lt"/>
                    <a:cs typeface="Calibri" panose="020F0502020204030204"/>
                  </a:rPr>
                  <a:t>, </a:t>
                </a:r>
                <a:r>
                  <a:rPr lang="en-US" sz="2000" dirty="0" err="1">
                    <a:solidFill>
                      <a:srgbClr val="00477F"/>
                    </a:solidFill>
                    <a:latin typeface="Times New Roman"/>
                    <a:ea typeface="+mn-lt"/>
                    <a:cs typeface="Calibri" panose="020F0502020204030204"/>
                  </a:rPr>
                  <a:t>dễ</a:t>
                </a:r>
                <a:r>
                  <a:rPr lang="en-US" sz="2000" dirty="0">
                    <a:solidFill>
                      <a:srgbClr val="00477F"/>
                    </a:solidFill>
                    <a:latin typeface="Times New Roman"/>
                    <a:ea typeface="+mn-lt"/>
                    <a:cs typeface="Calibri" panose="020F0502020204030204"/>
                  </a:rPr>
                  <a:t> </a:t>
                </a:r>
                <a:r>
                  <a:rPr lang="en-US" sz="2000" dirty="0" err="1">
                    <a:solidFill>
                      <a:srgbClr val="00477F"/>
                    </a:solidFill>
                    <a:latin typeface="Times New Roman"/>
                    <a:ea typeface="+mn-lt"/>
                    <a:cs typeface="Calibri" panose="020F0502020204030204"/>
                  </a:rPr>
                  <a:t>điều</a:t>
                </a:r>
                <a:r>
                  <a:rPr lang="en-US" sz="2000" dirty="0">
                    <a:solidFill>
                      <a:srgbClr val="00477F"/>
                    </a:solidFill>
                    <a:latin typeface="Times New Roman"/>
                    <a:ea typeface="+mn-lt"/>
                    <a:cs typeface="Calibri" panose="020F0502020204030204"/>
                  </a:rPr>
                  <a:t> </a:t>
                </a:r>
                <a:r>
                  <a:rPr lang="en-US" sz="2000" dirty="0" err="1">
                    <a:solidFill>
                      <a:srgbClr val="00477F"/>
                    </a:solidFill>
                    <a:latin typeface="Times New Roman"/>
                    <a:ea typeface="+mn-lt"/>
                    <a:cs typeface="Calibri" panose="020F0502020204030204"/>
                  </a:rPr>
                  <a:t>khiển</a:t>
                </a:r>
                <a:r>
                  <a:rPr lang="en-US" sz="2000" dirty="0">
                    <a:solidFill>
                      <a:srgbClr val="00477F"/>
                    </a:solidFill>
                    <a:latin typeface="Times New Roman"/>
                    <a:ea typeface="+mn-lt"/>
                    <a:cs typeface="Calibri" panose="020F0502020204030204"/>
                  </a:rPr>
                  <a:t> </a:t>
                </a:r>
                <a:r>
                  <a:rPr lang="en-US" sz="2000" dirty="0" err="1">
                    <a:solidFill>
                      <a:srgbClr val="00477F"/>
                    </a:solidFill>
                    <a:latin typeface="Times New Roman"/>
                    <a:ea typeface="+mn-lt"/>
                    <a:cs typeface="Calibri" panose="020F0502020204030204"/>
                  </a:rPr>
                  <a:t>tạo</a:t>
                </a:r>
                <a:r>
                  <a:rPr lang="en-US" sz="2000" dirty="0">
                    <a:solidFill>
                      <a:srgbClr val="00477F"/>
                    </a:solidFill>
                    <a:latin typeface="Times New Roman"/>
                    <a:ea typeface="+mn-lt"/>
                    <a:cs typeface="Calibri" panose="020F0502020204030204"/>
                  </a:rPr>
                  <a:t> </a:t>
                </a:r>
                <a:r>
                  <a:rPr lang="en-US" sz="2000" dirty="0" err="1">
                    <a:solidFill>
                      <a:srgbClr val="00477F"/>
                    </a:solidFill>
                    <a:latin typeface="Times New Roman"/>
                    <a:ea typeface="+mn-lt"/>
                    <a:cs typeface="Calibri" panose="020F0502020204030204"/>
                  </a:rPr>
                  <a:t>thành</a:t>
                </a:r>
                <a:r>
                  <a:rPr lang="en-US" sz="2000" dirty="0">
                    <a:solidFill>
                      <a:srgbClr val="00477F"/>
                    </a:solidFill>
                    <a:latin typeface="Times New Roman"/>
                    <a:ea typeface="+mn-lt"/>
                    <a:cs typeface="Calibri" panose="020F0502020204030204"/>
                  </a:rPr>
                  <a:t> </a:t>
                </a:r>
                <a:r>
                  <a:rPr lang="en-US" sz="2000" dirty="0" err="1">
                    <a:solidFill>
                      <a:srgbClr val="00477F"/>
                    </a:solidFill>
                    <a:latin typeface="Times New Roman"/>
                    <a:ea typeface="+mn-lt"/>
                    <a:cs typeface="Calibri" panose="020F0502020204030204"/>
                  </a:rPr>
                  <a:t>các</a:t>
                </a:r>
                <a:r>
                  <a:rPr lang="en-US" sz="2000" dirty="0">
                    <a:solidFill>
                      <a:srgbClr val="00477F"/>
                    </a:solidFill>
                    <a:latin typeface="Times New Roman"/>
                    <a:ea typeface="+mn-lt"/>
                    <a:cs typeface="Calibri" panose="020F0502020204030204"/>
                  </a:rPr>
                  <a:t> </a:t>
                </a:r>
                <a:r>
                  <a:rPr lang="en-US" sz="2000" dirty="0" err="1">
                    <a:solidFill>
                      <a:srgbClr val="00477F"/>
                    </a:solidFill>
                    <a:latin typeface="Times New Roman"/>
                    <a:ea typeface="+mn-lt"/>
                    <a:cs typeface="Calibri" panose="020F0502020204030204"/>
                  </a:rPr>
                  <a:t>giọt</a:t>
                </a:r>
                <a:r>
                  <a:rPr lang="en-US" sz="2000" dirty="0">
                    <a:solidFill>
                      <a:srgbClr val="00477F"/>
                    </a:solidFill>
                    <a:latin typeface="Times New Roman"/>
                    <a:ea typeface="+mn-lt"/>
                    <a:cs typeface="Calibri" panose="020F0502020204030204"/>
                  </a:rPr>
                  <a:t> </a:t>
                </a:r>
                <a:r>
                  <a:rPr lang="en-US" sz="2000" dirty="0" err="1">
                    <a:solidFill>
                      <a:srgbClr val="00477F"/>
                    </a:solidFill>
                    <a:latin typeface="Times New Roman"/>
                    <a:ea typeface="+mn-lt"/>
                    <a:cs typeface="Calibri" panose="020F0502020204030204"/>
                  </a:rPr>
                  <a:t>đồng</a:t>
                </a:r>
                <a:r>
                  <a:rPr lang="en-US" sz="2000" dirty="0">
                    <a:solidFill>
                      <a:srgbClr val="00477F"/>
                    </a:solidFill>
                    <a:latin typeface="Times New Roman"/>
                    <a:ea typeface="+mn-lt"/>
                    <a:cs typeface="Calibri" panose="020F0502020204030204"/>
                  </a:rPr>
                  <a:t> </a:t>
                </a:r>
                <a:r>
                  <a:rPr lang="en-US" sz="2000" dirty="0" err="1">
                    <a:solidFill>
                      <a:srgbClr val="00477F"/>
                    </a:solidFill>
                    <a:latin typeface="Times New Roman"/>
                    <a:ea typeface="+mn-lt"/>
                    <a:cs typeface="Calibri" panose="020F0502020204030204"/>
                  </a:rPr>
                  <a:t>nhất</a:t>
                </a:r>
                <a:endParaRPr lang="en-US" sz="2000" dirty="0">
                  <a:solidFill>
                    <a:srgbClr val="00477F"/>
                  </a:solidFill>
                  <a:latin typeface="Times New Roman"/>
                  <a:ea typeface="+mn-lt"/>
                  <a:cs typeface="Calibri" panose="020F0502020204030204"/>
                </a:endParaRPr>
              </a:p>
              <a:p>
                <a:endParaRPr lang="en-US" sz="2000" dirty="0">
                  <a:solidFill>
                    <a:srgbClr val="00477F"/>
                  </a:solidFill>
                  <a:latin typeface="Times New Roman"/>
                  <a:ea typeface="+mn-lt"/>
                  <a:cs typeface="Calibri" panose="020F0502020204030204"/>
                </a:endParaRPr>
              </a:p>
              <a:p>
                <a:r>
                  <a:rPr lang="en-US" sz="2000" b="1" dirty="0">
                    <a:solidFill>
                      <a:srgbClr val="00477F"/>
                    </a:solidFill>
                    <a:latin typeface="Times New Roman"/>
                    <a:ea typeface="+mn-lt"/>
                    <a:cs typeface="+mn-lt"/>
                  </a:rPr>
                  <a:t>Số </a:t>
                </a:r>
                <a:r>
                  <a:rPr lang="en-US" sz="2000" b="1" dirty="0" err="1">
                    <a:solidFill>
                      <a:srgbClr val="00477F"/>
                    </a:solidFill>
                    <a:latin typeface="Times New Roman"/>
                    <a:ea typeface="+mn-lt"/>
                    <a:cs typeface="+mn-lt"/>
                  </a:rPr>
                  <a:t>không</a:t>
                </a:r>
                <a:r>
                  <a:rPr lang="en-US" sz="2000" b="1" dirty="0">
                    <a:solidFill>
                      <a:srgbClr val="00477F"/>
                    </a:solidFill>
                    <a:latin typeface="Times New Roman"/>
                    <a:ea typeface="+mn-lt"/>
                    <a:cs typeface="+mn-lt"/>
                  </a:rPr>
                  <a:t> </a:t>
                </a:r>
                <a:r>
                  <a:rPr lang="en-US" sz="2000" b="1" dirty="0" err="1">
                    <a:solidFill>
                      <a:srgbClr val="00477F"/>
                    </a:solidFill>
                    <a:latin typeface="Times New Roman"/>
                    <a:ea typeface="+mn-lt"/>
                    <a:cs typeface="+mn-lt"/>
                  </a:rPr>
                  <a:t>thứ</a:t>
                </a:r>
                <a:r>
                  <a:rPr lang="en-US" sz="2000" b="1" dirty="0">
                    <a:solidFill>
                      <a:srgbClr val="00477F"/>
                    </a:solidFill>
                    <a:latin typeface="Times New Roman"/>
                    <a:ea typeface="+mn-lt"/>
                    <a:cs typeface="+mn-lt"/>
                  </a:rPr>
                  <a:t> </a:t>
                </a:r>
                <a:r>
                  <a:rPr lang="en-US" sz="2000" b="1" dirty="0" err="1">
                    <a:solidFill>
                      <a:srgbClr val="00477F"/>
                    </a:solidFill>
                    <a:latin typeface="Times New Roman"/>
                    <a:ea typeface="+mn-lt"/>
                    <a:cs typeface="+mn-lt"/>
                  </a:rPr>
                  <a:t>nguyên</a:t>
                </a:r>
                <a:r>
                  <a:rPr lang="en-US" sz="2000" b="1" dirty="0">
                    <a:solidFill>
                      <a:srgbClr val="00477F"/>
                    </a:solidFill>
                    <a:latin typeface="Times New Roman"/>
                    <a:ea typeface="+mn-lt"/>
                    <a:cs typeface="+mn-lt"/>
                  </a:rPr>
                  <a:t> Reynolds:</a:t>
                </a:r>
                <a:endParaRPr lang="en-US" sz="2000" dirty="0">
                  <a:solidFill>
                    <a:srgbClr val="00477F"/>
                  </a:solidFill>
                  <a:latin typeface="Times New Roman"/>
                  <a:cs typeface="Calibri"/>
                </a:endParaRPr>
              </a:p>
              <a:p>
                <a:r>
                  <a:rPr lang="en-US" sz="2000" dirty="0">
                    <a:solidFill>
                      <a:srgbClr val="00477F"/>
                    </a:solidFill>
                    <a:latin typeface="Times New Roman"/>
                    <a:cs typeface="Calibri"/>
                  </a:rPr>
                  <a:t>Số Reynolds có </a:t>
                </a:r>
                <a:r>
                  <a:rPr lang="en-US" sz="2000" dirty="0" err="1">
                    <a:solidFill>
                      <a:srgbClr val="00477F"/>
                    </a:solidFill>
                    <a:latin typeface="Times New Roman"/>
                    <a:cs typeface="Calibri"/>
                  </a:rPr>
                  <a:t>phương</a:t>
                </a:r>
                <a:r>
                  <a:rPr lang="en-US" sz="2000" dirty="0">
                    <a:solidFill>
                      <a:srgbClr val="00477F"/>
                    </a:solidFill>
                    <a:latin typeface="Times New Roman"/>
                    <a:cs typeface="Calibri"/>
                  </a:rPr>
                  <a:t> </a:t>
                </a:r>
                <a:r>
                  <a:rPr lang="en-US" sz="2000" dirty="0" err="1">
                    <a:solidFill>
                      <a:srgbClr val="00477F"/>
                    </a:solidFill>
                    <a:latin typeface="Times New Roman"/>
                    <a:cs typeface="Calibri"/>
                  </a:rPr>
                  <a:t>trình</a:t>
                </a:r>
                <a:r>
                  <a:rPr lang="en-US" sz="2000" dirty="0">
                    <a:solidFill>
                      <a:srgbClr val="00477F"/>
                    </a:solidFill>
                    <a:latin typeface="Times New Roman"/>
                    <a:ea typeface="+mn-lt"/>
                    <a:cs typeface="+mn-lt"/>
                  </a:rPr>
                  <a:t> Re = </a:t>
                </a:r>
                <a14:m>
                  <m:oMath xmlns:m="http://schemas.openxmlformats.org/officeDocument/2006/math">
                    <m:f>
                      <m:fPr>
                        <m:ctrlPr>
                          <a:rPr lang="en-US" sz="2000" i="1" smtClean="0">
                            <a:solidFill>
                              <a:srgbClr val="00477F"/>
                            </a:solidFill>
                            <a:latin typeface="Cambria Math" panose="02040503050406030204" pitchFamily="18" charset="0"/>
                            <a:ea typeface="+mn-lt"/>
                            <a:cs typeface="+mn-lt"/>
                          </a:rPr>
                        </m:ctrlPr>
                      </m:fPr>
                      <m:num>
                        <m:r>
                          <m:rPr>
                            <m:nor/>
                          </m:rPr>
                          <a:rPr lang="en-US" sz="2000" dirty="0">
                            <a:solidFill>
                              <a:srgbClr val="00477F"/>
                            </a:solidFill>
                            <a:latin typeface="Times New Roman"/>
                            <a:ea typeface="+mn-lt"/>
                            <a:cs typeface="+mn-lt"/>
                          </a:rPr>
                          <m:t>ρuL</m:t>
                        </m:r>
                      </m:num>
                      <m:den>
                        <m:r>
                          <m:rPr>
                            <m:nor/>
                          </m:rPr>
                          <a:rPr lang="en-US" sz="2000" dirty="0">
                            <a:solidFill>
                              <a:srgbClr val="00477F"/>
                            </a:solidFill>
                            <a:latin typeface="Times New Roman"/>
                            <a:ea typeface="+mn-lt"/>
                            <a:cs typeface="+mn-lt"/>
                          </a:rPr>
                          <m:t>µ</m:t>
                        </m:r>
                      </m:den>
                    </m:f>
                  </m:oMath>
                </a14:m>
                <a:r>
                  <a:rPr lang="en-US" sz="2000" dirty="0">
                    <a:solidFill>
                      <a:srgbClr val="00477F"/>
                    </a:solidFill>
                    <a:latin typeface="Times New Roman"/>
                    <a:ea typeface="+mn-lt"/>
                    <a:cs typeface="+mn-lt"/>
                  </a:rPr>
                  <a:t>  tính </a:t>
                </a:r>
                <a:r>
                  <a:rPr lang="en-US" sz="2000" dirty="0" err="1">
                    <a:solidFill>
                      <a:srgbClr val="00477F"/>
                    </a:solidFill>
                    <a:latin typeface="Times New Roman"/>
                    <a:ea typeface="+mn-lt"/>
                    <a:cs typeface="+mn-lt"/>
                  </a:rPr>
                  <a:t>cho</a:t>
                </a:r>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pha</a:t>
                </a:r>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liên</a:t>
                </a:r>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tục</a:t>
                </a:r>
                <a:r>
                  <a:rPr lang="en-US" sz="2000" dirty="0">
                    <a:solidFill>
                      <a:srgbClr val="00477F"/>
                    </a:solidFill>
                    <a:latin typeface="Times New Roman"/>
                    <a:ea typeface="+mn-lt"/>
                    <a:cs typeface="+mn-lt"/>
                  </a:rPr>
                  <a:t>.</a:t>
                </a:r>
              </a:p>
              <a:p>
                <a:r>
                  <a:rPr lang="en-US" sz="2000" dirty="0" err="1">
                    <a:solidFill>
                      <a:srgbClr val="00477F"/>
                    </a:solidFill>
                    <a:latin typeface="Times New Roman"/>
                    <a:ea typeface="+mn-lt"/>
                    <a:cs typeface="+mn-lt"/>
                  </a:rPr>
                  <a:t>Trong</a:t>
                </a:r>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đó</a:t>
                </a:r>
                <a:r>
                  <a:rPr lang="en-US" sz="2000" dirty="0">
                    <a:solidFill>
                      <a:srgbClr val="00477F"/>
                    </a:solidFill>
                    <a:latin typeface="Times New Roman"/>
                    <a:ea typeface="+mn-lt"/>
                    <a:cs typeface="+mn-lt"/>
                  </a:rPr>
                  <a:t>: </a:t>
                </a:r>
                <a14:m>
                  <m:oMath xmlns:m="http://schemas.openxmlformats.org/officeDocument/2006/math">
                    <m:r>
                      <m:rPr>
                        <m:nor/>
                      </m:rPr>
                      <a:rPr lang="en-US" sz="2000" dirty="0">
                        <a:solidFill>
                          <a:srgbClr val="00477F"/>
                        </a:solidFill>
                        <a:latin typeface="Times New Roman"/>
                        <a:ea typeface="+mn-lt"/>
                        <a:cs typeface="+mn-lt"/>
                      </a:rPr>
                      <m:t>ρ</m:t>
                    </m:r>
                  </m:oMath>
                </a14:m>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là</a:t>
                </a:r>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mật</a:t>
                </a:r>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độ</a:t>
                </a:r>
                <a:r>
                  <a:rPr lang="en-US" sz="2000" dirty="0">
                    <a:solidFill>
                      <a:srgbClr val="00477F"/>
                    </a:solidFill>
                    <a:latin typeface="Times New Roman"/>
                    <a:ea typeface="+mn-lt"/>
                    <a:cs typeface="+mn-lt"/>
                  </a:rPr>
                  <a:t>, u </a:t>
                </a:r>
                <a:r>
                  <a:rPr lang="en-US" sz="2000" dirty="0" err="1">
                    <a:solidFill>
                      <a:srgbClr val="00477F"/>
                    </a:solidFill>
                    <a:latin typeface="Times New Roman"/>
                    <a:ea typeface="+mn-lt"/>
                    <a:cs typeface="+mn-lt"/>
                  </a:rPr>
                  <a:t>là</a:t>
                </a:r>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vận</a:t>
                </a:r>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tốc</a:t>
                </a:r>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thực</a:t>
                </a:r>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tế</a:t>
                </a:r>
                <a:r>
                  <a:rPr lang="en-US" sz="2000" dirty="0">
                    <a:solidFill>
                      <a:srgbClr val="00477F"/>
                    </a:solidFill>
                    <a:latin typeface="Times New Roman"/>
                    <a:ea typeface="+mn-lt"/>
                    <a:cs typeface="+mn-lt"/>
                  </a:rPr>
                  <a:t>, </a:t>
                </a:r>
                <a14:m>
                  <m:oMath xmlns:m="http://schemas.openxmlformats.org/officeDocument/2006/math">
                    <m:r>
                      <m:rPr>
                        <m:nor/>
                      </m:rPr>
                      <a:rPr lang="en-US" sz="2000" dirty="0">
                        <a:solidFill>
                          <a:srgbClr val="00477F"/>
                        </a:solidFill>
                        <a:latin typeface="Times New Roman"/>
                        <a:ea typeface="+mn-lt"/>
                        <a:cs typeface="+mn-lt"/>
                      </a:rPr>
                      <m:t>µ</m:t>
                    </m:r>
                  </m:oMath>
                </a14:m>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là</a:t>
                </a:r>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độ</a:t>
                </a:r>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nhớt</a:t>
                </a:r>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động</a:t>
                </a:r>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của</a:t>
                </a:r>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dòng</a:t>
                </a:r>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chảy</a:t>
                </a:r>
                <a:r>
                  <a:rPr lang="en-US" sz="2000" dirty="0">
                    <a:solidFill>
                      <a:srgbClr val="00477F"/>
                    </a:solidFill>
                    <a:latin typeface="Times New Roman"/>
                    <a:ea typeface="+mn-lt"/>
                    <a:cs typeface="+mn-lt"/>
                  </a:rPr>
                  <a:t>, L </a:t>
                </a:r>
                <a:r>
                  <a:rPr lang="en-US" sz="2000" dirty="0" err="1">
                    <a:solidFill>
                      <a:srgbClr val="00477F"/>
                    </a:solidFill>
                    <a:latin typeface="Times New Roman"/>
                    <a:ea typeface="+mn-lt"/>
                    <a:cs typeface="+mn-lt"/>
                  </a:rPr>
                  <a:t>là</a:t>
                </a:r>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đường</a:t>
                </a:r>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kính</a:t>
                </a:r>
                <a:r>
                  <a:rPr lang="en-US" sz="2000" dirty="0">
                    <a:solidFill>
                      <a:srgbClr val="00477F"/>
                    </a:solidFill>
                    <a:latin typeface="Times New Roman"/>
                    <a:ea typeface="+mn-lt"/>
                    <a:cs typeface="+mn-lt"/>
                  </a:rPr>
                  <a:t> </a:t>
                </a:r>
                <a:r>
                  <a:rPr lang="en-US" sz="2000" dirty="0" err="1">
                    <a:solidFill>
                      <a:srgbClr val="00477F"/>
                    </a:solidFill>
                    <a:latin typeface="Times New Roman"/>
                    <a:ea typeface="+mn-lt"/>
                    <a:cs typeface="+mn-lt"/>
                  </a:rPr>
                  <a:t>kênh</a:t>
                </a:r>
                <a:r>
                  <a:rPr lang="en-US" sz="2000" dirty="0">
                    <a:solidFill>
                      <a:srgbClr val="00477F"/>
                    </a:solidFill>
                    <a:latin typeface="Times New Roman"/>
                    <a:ea typeface="+mn-lt"/>
                    <a:cs typeface="+mn-lt"/>
                  </a:rPr>
                  <a:t>.</a:t>
                </a:r>
              </a:p>
              <a:p>
                <a:pPr marL="285750" indent="-285750">
                  <a:buFont typeface="Calibri"/>
                  <a:buChar char="-"/>
                </a:pPr>
                <a:endParaRPr lang="en-US" sz="2000" dirty="0">
                  <a:solidFill>
                    <a:srgbClr val="00477F"/>
                  </a:solidFill>
                  <a:latin typeface="Times New Roman"/>
                  <a:cs typeface="Calibri"/>
                </a:endParaRPr>
              </a:p>
              <a:p>
                <a:r>
                  <a:rPr lang="en-US" sz="2000" dirty="0" err="1">
                    <a:solidFill>
                      <a:srgbClr val="00477F"/>
                    </a:solidFill>
                    <a:latin typeface="Times New Roman" panose="02020603050405020304" pitchFamily="18" charset="0"/>
                    <a:cs typeface="Calibri"/>
                  </a:rPr>
                  <a:t>Đề</a:t>
                </a:r>
                <a:r>
                  <a:rPr lang="en-US" sz="2000" dirty="0">
                    <a:solidFill>
                      <a:srgbClr val="00477F"/>
                    </a:solidFill>
                    <a:latin typeface="Times New Roman" panose="02020603050405020304" pitchFamily="18" charset="0"/>
                    <a:cs typeface="Calibri"/>
                  </a:rPr>
                  <a:t> </a:t>
                </a:r>
                <a:r>
                  <a:rPr lang="en-US" sz="2000" dirty="0" err="1">
                    <a:solidFill>
                      <a:srgbClr val="00477F"/>
                    </a:solidFill>
                    <a:latin typeface="Times New Roman" panose="02020603050405020304" pitchFamily="18" charset="0"/>
                    <a:cs typeface="Calibri"/>
                  </a:rPr>
                  <a:t>tạo</a:t>
                </a:r>
                <a:r>
                  <a:rPr lang="en-US" sz="2000" dirty="0">
                    <a:solidFill>
                      <a:srgbClr val="00477F"/>
                    </a:solidFill>
                    <a:latin typeface="Times New Roman" panose="02020603050405020304" pitchFamily="18" charset="0"/>
                    <a:cs typeface="Calibri"/>
                  </a:rPr>
                  <a:t> </a:t>
                </a:r>
                <a:r>
                  <a:rPr lang="en-US" sz="2000" dirty="0" err="1">
                    <a:solidFill>
                      <a:srgbClr val="00477F"/>
                    </a:solidFill>
                    <a:latin typeface="Times New Roman" panose="02020603050405020304" pitchFamily="18" charset="0"/>
                    <a:cs typeface="Calibri"/>
                  </a:rPr>
                  <a:t>giọt</a:t>
                </a:r>
                <a:r>
                  <a:rPr lang="en-US" sz="2000" dirty="0">
                    <a:solidFill>
                      <a:srgbClr val="00477F"/>
                    </a:solidFill>
                    <a:latin typeface="Times New Roman" panose="02020603050405020304" pitchFamily="18" charset="0"/>
                    <a:cs typeface="Calibri"/>
                  </a:rPr>
                  <a:t> </a:t>
                </a:r>
                <a:r>
                  <a:rPr lang="en-US" sz="2000" dirty="0" err="1">
                    <a:solidFill>
                      <a:srgbClr val="00477F"/>
                    </a:solidFill>
                    <a:latin typeface="Times New Roman" panose="02020603050405020304" pitchFamily="18" charset="0"/>
                    <a:cs typeface="Calibri"/>
                  </a:rPr>
                  <a:t>trong</a:t>
                </a:r>
                <a:r>
                  <a:rPr lang="en-US" sz="2000" dirty="0">
                    <a:solidFill>
                      <a:srgbClr val="00477F"/>
                    </a:solidFill>
                    <a:latin typeface="Times New Roman" panose="02020603050405020304" pitchFamily="18" charset="0"/>
                    <a:cs typeface="Calibri"/>
                  </a:rPr>
                  <a:t> </a:t>
                </a:r>
                <a:r>
                  <a:rPr lang="en-US" sz="2000" dirty="0" err="1">
                    <a:solidFill>
                      <a:srgbClr val="00477F"/>
                    </a:solidFill>
                    <a:latin typeface="Times New Roman" panose="02020603050405020304" pitchFamily="18" charset="0"/>
                    <a:cs typeface="Calibri"/>
                  </a:rPr>
                  <a:t>kênh</a:t>
                </a:r>
                <a:r>
                  <a:rPr lang="en-US" sz="2000" dirty="0">
                    <a:solidFill>
                      <a:srgbClr val="00477F"/>
                    </a:solidFill>
                    <a:latin typeface="Times New Roman" panose="02020603050405020304" pitchFamily="18" charset="0"/>
                    <a:cs typeface="Calibri"/>
                  </a:rPr>
                  <a:t> vi </a:t>
                </a:r>
                <a:r>
                  <a:rPr lang="en-US" sz="2000" dirty="0" err="1">
                    <a:solidFill>
                      <a:srgbClr val="00477F"/>
                    </a:solidFill>
                    <a:latin typeface="Times New Roman" panose="02020603050405020304" pitchFamily="18" charset="0"/>
                    <a:cs typeface="Calibri"/>
                  </a:rPr>
                  <a:t>lưu</a:t>
                </a:r>
                <a:r>
                  <a:rPr lang="en-US" sz="2000" dirty="0">
                    <a:solidFill>
                      <a:srgbClr val="00477F"/>
                    </a:solidFill>
                    <a:latin typeface="Times New Roman" panose="02020603050405020304" pitchFamily="18" charset="0"/>
                    <a:cs typeface="Calibri"/>
                  </a:rPr>
                  <a:t> Re &lt; 1 </a:t>
                </a:r>
                <a:r>
                  <a:rPr lang="en-US" sz="2000" dirty="0" err="1">
                    <a:solidFill>
                      <a:srgbClr val="00477F"/>
                    </a:solidFill>
                    <a:latin typeface="Times New Roman" panose="02020603050405020304" pitchFamily="18" charset="0"/>
                    <a:cs typeface="Calibri"/>
                  </a:rPr>
                  <a:t>được</a:t>
                </a:r>
                <a:r>
                  <a:rPr lang="en-US" sz="2000" dirty="0">
                    <a:solidFill>
                      <a:srgbClr val="00477F"/>
                    </a:solidFill>
                    <a:latin typeface="Times New Roman" panose="02020603050405020304" pitchFamily="18" charset="0"/>
                    <a:cs typeface="Calibri"/>
                  </a:rPr>
                  <a:t> </a:t>
                </a:r>
                <a:r>
                  <a:rPr lang="en-US" sz="2000" dirty="0" err="1">
                    <a:solidFill>
                      <a:srgbClr val="00477F"/>
                    </a:solidFill>
                    <a:latin typeface="Times New Roman" panose="02020603050405020304" pitchFamily="18" charset="0"/>
                    <a:cs typeface="Calibri"/>
                  </a:rPr>
                  <a:t>xếp</a:t>
                </a:r>
                <a:r>
                  <a:rPr lang="en-US" sz="2000" dirty="0">
                    <a:solidFill>
                      <a:srgbClr val="00477F"/>
                    </a:solidFill>
                    <a:latin typeface="Times New Roman" panose="02020603050405020304" pitchFamily="18" charset="0"/>
                    <a:cs typeface="Calibri"/>
                  </a:rPr>
                  <a:t> </a:t>
                </a:r>
                <a:r>
                  <a:rPr lang="en-US" sz="2000" dirty="0" err="1">
                    <a:solidFill>
                      <a:srgbClr val="00477F"/>
                    </a:solidFill>
                    <a:latin typeface="Times New Roman" panose="02020603050405020304" pitchFamily="18" charset="0"/>
                    <a:cs typeface="Calibri"/>
                  </a:rPr>
                  <a:t>vào</a:t>
                </a:r>
                <a:r>
                  <a:rPr lang="en-US" sz="2000" dirty="0">
                    <a:solidFill>
                      <a:srgbClr val="00477F"/>
                    </a:solidFill>
                    <a:latin typeface="Times New Roman" panose="02020603050405020304" pitchFamily="18" charset="0"/>
                    <a:cs typeface="Calibri"/>
                  </a:rPr>
                  <a:t> </a:t>
                </a:r>
                <a:r>
                  <a:rPr lang="en-US" sz="2000" dirty="0" err="1">
                    <a:solidFill>
                      <a:srgbClr val="00477F"/>
                    </a:solidFill>
                    <a:latin typeface="Times New Roman" panose="02020603050405020304" pitchFamily="18" charset="0"/>
                    <a:cs typeface="Calibri"/>
                  </a:rPr>
                  <a:t>dòng</a:t>
                </a:r>
                <a:r>
                  <a:rPr lang="en-US" sz="2000" dirty="0">
                    <a:solidFill>
                      <a:srgbClr val="00477F"/>
                    </a:solidFill>
                    <a:latin typeface="Times New Roman" panose="02020603050405020304" pitchFamily="18" charset="0"/>
                    <a:cs typeface="Calibri"/>
                  </a:rPr>
                  <a:t> </a:t>
                </a:r>
                <a:r>
                  <a:rPr lang="en-US" sz="2000" dirty="0" err="1">
                    <a:solidFill>
                      <a:srgbClr val="00477F"/>
                    </a:solidFill>
                    <a:latin typeface="Times New Roman" panose="02020603050405020304" pitchFamily="18" charset="0"/>
                    <a:cs typeface="Calibri"/>
                  </a:rPr>
                  <a:t>chảy</a:t>
                </a:r>
                <a:r>
                  <a:rPr lang="en-US" sz="2000" dirty="0">
                    <a:solidFill>
                      <a:srgbClr val="00477F"/>
                    </a:solidFill>
                    <a:latin typeface="Times New Roman" panose="02020603050405020304" pitchFamily="18" charset="0"/>
                    <a:cs typeface="Calibri"/>
                  </a:rPr>
                  <a:t> </a:t>
                </a:r>
                <a:r>
                  <a:rPr lang="en-US" sz="2000" dirty="0" err="1">
                    <a:solidFill>
                      <a:srgbClr val="00477F"/>
                    </a:solidFill>
                    <a:latin typeface="Times New Roman" panose="02020603050405020304" pitchFamily="18" charset="0"/>
                    <a:cs typeface="Calibri"/>
                  </a:rPr>
                  <a:t>tầng</a:t>
                </a:r>
                <a:r>
                  <a:rPr lang="en-US" sz="2000" dirty="0">
                    <a:solidFill>
                      <a:srgbClr val="00477F"/>
                    </a:solidFill>
                    <a:latin typeface="Times New Roman" panose="02020603050405020304" pitchFamily="18" charset="0"/>
                    <a:cs typeface="Calibri"/>
                  </a:rPr>
                  <a:t>, </a:t>
                </a:r>
                <a:r>
                  <a:rPr lang="en-US" sz="2000" dirty="0" err="1">
                    <a:solidFill>
                      <a:srgbClr val="00477F"/>
                    </a:solidFill>
                    <a:latin typeface="Times New Roman" panose="02020603050405020304" pitchFamily="18" charset="0"/>
                    <a:cs typeface="Calibri"/>
                  </a:rPr>
                  <a:t>dòng</a:t>
                </a:r>
                <a:r>
                  <a:rPr lang="en-US" sz="2000" dirty="0">
                    <a:solidFill>
                      <a:srgbClr val="00477F"/>
                    </a:solidFill>
                    <a:latin typeface="Times New Roman" panose="02020603050405020304" pitchFamily="18" charset="0"/>
                    <a:cs typeface="Calibri"/>
                  </a:rPr>
                  <a:t> </a:t>
                </a:r>
                <a:r>
                  <a:rPr lang="en-US" sz="2000" dirty="0" err="1">
                    <a:solidFill>
                      <a:srgbClr val="00477F"/>
                    </a:solidFill>
                    <a:latin typeface="Times New Roman" panose="02020603050405020304" pitchFamily="18" charset="0"/>
                    <a:cs typeface="Calibri"/>
                  </a:rPr>
                  <a:t>chảy</a:t>
                </a:r>
                <a:r>
                  <a:rPr lang="en-US" sz="2000" dirty="0">
                    <a:solidFill>
                      <a:srgbClr val="00477F"/>
                    </a:solidFill>
                    <a:latin typeface="Times New Roman" panose="02020603050405020304" pitchFamily="18" charset="0"/>
                    <a:cs typeface="Calibri"/>
                  </a:rPr>
                  <a:t> </a:t>
                </a:r>
                <a:r>
                  <a:rPr lang="en-US" sz="2000" dirty="0" err="1">
                    <a:solidFill>
                      <a:srgbClr val="00477F"/>
                    </a:solidFill>
                    <a:latin typeface="Times New Roman" panose="02020603050405020304" pitchFamily="18" charset="0"/>
                    <a:cs typeface="Calibri"/>
                  </a:rPr>
                  <a:t>ổn</a:t>
                </a:r>
                <a:r>
                  <a:rPr lang="en-US" sz="2000" dirty="0">
                    <a:solidFill>
                      <a:srgbClr val="00477F"/>
                    </a:solidFill>
                    <a:latin typeface="Times New Roman" panose="02020603050405020304" pitchFamily="18" charset="0"/>
                    <a:cs typeface="Calibri"/>
                  </a:rPr>
                  <a:t> </a:t>
                </a:r>
                <a:r>
                  <a:rPr lang="en-US" sz="2000" dirty="0" err="1">
                    <a:solidFill>
                      <a:srgbClr val="00477F"/>
                    </a:solidFill>
                    <a:latin typeface="Times New Roman" panose="02020603050405020304" pitchFamily="18" charset="0"/>
                    <a:cs typeface="Calibri"/>
                  </a:rPr>
                  <a:t>định</a:t>
                </a:r>
                <a:r>
                  <a:rPr lang="en-US" sz="2000" dirty="0">
                    <a:solidFill>
                      <a:srgbClr val="00477F"/>
                    </a:solidFill>
                    <a:latin typeface="Times New Roman" panose="02020603050405020304" pitchFamily="18" charset="0"/>
                    <a:cs typeface="Calibri"/>
                  </a:rPr>
                  <a:t>.</a:t>
                </a:r>
              </a:p>
              <a:p>
                <a:endParaRPr lang="en-US" sz="2000" dirty="0">
                  <a:solidFill>
                    <a:srgbClr val="00477F"/>
                  </a:solidFill>
                  <a:latin typeface="Times New Roman" panose="02020603050405020304" pitchFamily="18" charset="0"/>
                  <a:cs typeface="Calibri"/>
                </a:endParaRPr>
              </a:p>
              <a:p>
                <a:r>
                  <a:rPr lang="en-US" sz="2000" dirty="0">
                    <a:solidFill>
                      <a:srgbClr val="00477F"/>
                    </a:solidFill>
                    <a:latin typeface="Times New Roman" panose="02020603050405020304" pitchFamily="18" charset="0"/>
                    <a:cs typeface="Calibri"/>
                  </a:rPr>
                  <a:t>=&gt; </a:t>
                </a:r>
                <a:r>
                  <a:rPr lang="en-US" sz="2000" dirty="0" err="1">
                    <a:solidFill>
                      <a:srgbClr val="00477F"/>
                    </a:solidFill>
                    <a:latin typeface="Times New Roman" panose="02020603050405020304" pitchFamily="18" charset="0"/>
                    <a:cs typeface="Calibri"/>
                  </a:rPr>
                  <a:t>Xác</a:t>
                </a:r>
                <a:r>
                  <a:rPr lang="en-US" sz="2000" dirty="0">
                    <a:solidFill>
                      <a:srgbClr val="00477F"/>
                    </a:solidFill>
                    <a:latin typeface="Times New Roman" panose="02020603050405020304" pitchFamily="18" charset="0"/>
                    <a:cs typeface="Calibri"/>
                  </a:rPr>
                  <a:t> </a:t>
                </a:r>
                <a:r>
                  <a:rPr lang="en-US" sz="2000" dirty="0" err="1">
                    <a:solidFill>
                      <a:srgbClr val="00477F"/>
                    </a:solidFill>
                    <a:latin typeface="Times New Roman" panose="02020603050405020304" pitchFamily="18" charset="0"/>
                    <a:cs typeface="Calibri"/>
                  </a:rPr>
                  <a:t>định</a:t>
                </a:r>
                <a:r>
                  <a:rPr lang="en-US" sz="2000" dirty="0">
                    <a:solidFill>
                      <a:srgbClr val="00477F"/>
                    </a:solidFill>
                    <a:latin typeface="Times New Roman" panose="02020603050405020304" pitchFamily="18" charset="0"/>
                    <a:cs typeface="Calibri"/>
                  </a:rPr>
                  <a:t> </a:t>
                </a:r>
                <a:r>
                  <a:rPr lang="en-US" sz="2000" dirty="0" err="1">
                    <a:solidFill>
                      <a:srgbClr val="00477F"/>
                    </a:solidFill>
                    <a:latin typeface="Times New Roman" panose="02020603050405020304" pitchFamily="18" charset="0"/>
                    <a:cs typeface="Calibri"/>
                  </a:rPr>
                  <a:t>vận</a:t>
                </a:r>
                <a:r>
                  <a:rPr lang="en-US" sz="2000" dirty="0">
                    <a:solidFill>
                      <a:srgbClr val="00477F"/>
                    </a:solidFill>
                    <a:latin typeface="Times New Roman" panose="02020603050405020304" pitchFamily="18" charset="0"/>
                    <a:cs typeface="Calibri"/>
                  </a:rPr>
                  <a:t> </a:t>
                </a:r>
                <a:r>
                  <a:rPr lang="en-US" sz="2000" dirty="0" err="1">
                    <a:solidFill>
                      <a:srgbClr val="00477F"/>
                    </a:solidFill>
                    <a:latin typeface="Times New Roman" panose="02020603050405020304" pitchFamily="18" charset="0"/>
                    <a:cs typeface="Calibri"/>
                  </a:rPr>
                  <a:t>tốc</a:t>
                </a:r>
                <a:r>
                  <a:rPr lang="en-US" sz="2000" dirty="0">
                    <a:solidFill>
                      <a:srgbClr val="00477F"/>
                    </a:solidFill>
                    <a:latin typeface="Times New Roman" panose="02020603050405020304" pitchFamily="18" charset="0"/>
                    <a:cs typeface="Calibri"/>
                  </a:rPr>
                  <a:t> </a:t>
                </a:r>
                <a:r>
                  <a:rPr lang="en-US" sz="2000" dirty="0" err="1">
                    <a:solidFill>
                      <a:srgbClr val="00477F"/>
                    </a:solidFill>
                    <a:latin typeface="Times New Roman" panose="02020603050405020304" pitchFamily="18" charset="0"/>
                    <a:cs typeface="Calibri"/>
                  </a:rPr>
                  <a:t>tạo</a:t>
                </a:r>
                <a:r>
                  <a:rPr lang="en-US" sz="2000" dirty="0">
                    <a:solidFill>
                      <a:srgbClr val="00477F"/>
                    </a:solidFill>
                    <a:latin typeface="Times New Roman" panose="02020603050405020304" pitchFamily="18" charset="0"/>
                    <a:cs typeface="Calibri"/>
                  </a:rPr>
                  <a:t> </a:t>
                </a:r>
                <a:r>
                  <a:rPr lang="en-US" sz="2000" dirty="0" err="1">
                    <a:solidFill>
                      <a:srgbClr val="00477F"/>
                    </a:solidFill>
                    <a:latin typeface="Times New Roman" panose="02020603050405020304" pitchFamily="18" charset="0"/>
                    <a:cs typeface="Calibri"/>
                  </a:rPr>
                  <a:t>giọt</a:t>
                </a:r>
                <a:r>
                  <a:rPr lang="en-US" sz="2000" dirty="0">
                    <a:solidFill>
                      <a:srgbClr val="00477F"/>
                    </a:solidFill>
                    <a:latin typeface="Times New Roman" panose="02020603050405020304" pitchFamily="18" charset="0"/>
                    <a:cs typeface="Calibri"/>
                  </a:rPr>
                  <a:t> </a:t>
                </a:r>
                <a:r>
                  <a:rPr lang="en-US" sz="2000" dirty="0" err="1">
                    <a:solidFill>
                      <a:srgbClr val="00477F"/>
                    </a:solidFill>
                    <a:latin typeface="Times New Roman" panose="02020603050405020304" pitchFamily="18" charset="0"/>
                    <a:cs typeface="Calibri"/>
                  </a:rPr>
                  <a:t>từ</a:t>
                </a:r>
                <a:r>
                  <a:rPr lang="en-US" sz="2000" dirty="0">
                    <a:solidFill>
                      <a:srgbClr val="00477F"/>
                    </a:solidFill>
                    <a:latin typeface="Times New Roman" panose="02020603050405020304" pitchFamily="18" charset="0"/>
                    <a:cs typeface="Calibri"/>
                  </a:rPr>
                  <a:t> </a:t>
                </a:r>
                <a:r>
                  <a:rPr lang="en-US" sz="2000" dirty="0" err="1">
                    <a:solidFill>
                      <a:srgbClr val="00477F"/>
                    </a:solidFill>
                    <a:latin typeface="Times New Roman" panose="02020603050405020304" pitchFamily="18" charset="0"/>
                    <a:cs typeface="Calibri"/>
                  </a:rPr>
                  <a:t>công</a:t>
                </a:r>
                <a:r>
                  <a:rPr lang="en-US" sz="2000" dirty="0">
                    <a:solidFill>
                      <a:srgbClr val="00477F"/>
                    </a:solidFill>
                    <a:latin typeface="Times New Roman" panose="02020603050405020304" pitchFamily="18" charset="0"/>
                    <a:cs typeface="Calibri"/>
                  </a:rPr>
                  <a:t> </a:t>
                </a:r>
                <a:r>
                  <a:rPr lang="en-US" sz="2000" dirty="0" err="1">
                    <a:solidFill>
                      <a:srgbClr val="00477F"/>
                    </a:solidFill>
                    <a:latin typeface="Times New Roman" panose="02020603050405020304" pitchFamily="18" charset="0"/>
                    <a:cs typeface="Calibri"/>
                  </a:rPr>
                  <a:t>thức</a:t>
                </a:r>
                <a:r>
                  <a:rPr lang="en-US" sz="2000" dirty="0">
                    <a:solidFill>
                      <a:srgbClr val="00477F"/>
                    </a:solidFill>
                    <a:latin typeface="Times New Roman" panose="02020603050405020304" pitchFamily="18" charset="0"/>
                    <a:cs typeface="Calibri"/>
                  </a:rPr>
                  <a:t> Reynolds</a:t>
                </a:r>
              </a:p>
              <a:p>
                <a:r>
                  <a:rPr lang="en-US" dirty="0"/>
                  <a:t> </a:t>
                </a:r>
                <a:endParaRPr lang="en-US" sz="2000" dirty="0">
                  <a:solidFill>
                    <a:srgbClr val="00477F"/>
                  </a:solidFill>
                  <a:latin typeface="Times New Roman"/>
                  <a:cs typeface="Calibri"/>
                </a:endParaRPr>
              </a:p>
              <a:p>
                <a:endParaRPr lang="en-US" sz="2000" dirty="0">
                  <a:solidFill>
                    <a:srgbClr val="00477F"/>
                  </a:solidFill>
                  <a:latin typeface="Times New Roman"/>
                  <a:cs typeface="Calibri"/>
                </a:endParaRPr>
              </a:p>
              <a:p>
                <a:endParaRPr lang="en-US" sz="2000" dirty="0">
                  <a:solidFill>
                    <a:srgbClr val="00477F"/>
                  </a:solidFill>
                  <a:latin typeface="Times New Roman"/>
                  <a:cs typeface="Calibri"/>
                </a:endParaRPr>
              </a:p>
              <a:p>
                <a:endParaRPr lang="en-US" dirty="0">
                  <a:solidFill>
                    <a:srgbClr val="00477F"/>
                  </a:solidFill>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9391617B-F80C-9DBD-F64A-A1EB3864964C}"/>
                  </a:ext>
                </a:extLst>
              </p:cNvPr>
              <p:cNvSpPr txBox="1">
                <a:spLocks noRot="1" noChangeAspect="1" noMove="1" noResize="1" noEditPoints="1" noAdjustHandles="1" noChangeArrowheads="1" noChangeShapeType="1" noTextEdit="1"/>
              </p:cNvSpPr>
              <p:nvPr/>
            </p:nvSpPr>
            <p:spPr>
              <a:xfrm>
                <a:off x="254007" y="742415"/>
                <a:ext cx="7707842" cy="6792693"/>
              </a:xfrm>
              <a:prstGeom prst="rect">
                <a:avLst/>
              </a:prstGeom>
              <a:blipFill>
                <a:blip r:embed="rId6"/>
                <a:stretch>
                  <a:fillRect l="-1266" t="-718"/>
                </a:stretch>
              </a:blipFill>
            </p:spPr>
            <p:txBody>
              <a:bodyPr/>
              <a:lstStyle/>
              <a:p>
                <a:r>
                  <a:rPr lang="en-US">
                    <a:noFill/>
                  </a:rPr>
                  <a:t> </a:t>
                </a:r>
              </a:p>
            </p:txBody>
          </p:sp>
        </mc:Fallback>
      </mc:AlternateContent>
      <p:sp>
        <p:nvSpPr>
          <p:cNvPr id="6" name="TextBox 8">
            <a:extLst>
              <a:ext uri="{FF2B5EF4-FFF2-40B4-BE49-F238E27FC236}">
                <a16:creationId xmlns:a16="http://schemas.microsoft.com/office/drawing/2014/main" id="{FAE48069-72EF-9216-8018-51F990B282FD}"/>
              </a:ext>
            </a:extLst>
          </p:cNvPr>
          <p:cNvSpPr txBox="1"/>
          <p:nvPr/>
        </p:nvSpPr>
        <p:spPr>
          <a:xfrm>
            <a:off x="8460032" y="3580324"/>
            <a:ext cx="1111499"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dirty="0">
                <a:latin typeface="Times New Roman"/>
                <a:cs typeface="Times New Roman"/>
              </a:rPr>
              <a:t> </a:t>
            </a:r>
            <a:r>
              <a:rPr lang="en-US" sz="2000" dirty="0" err="1">
                <a:latin typeface="Times New Roman"/>
                <a:cs typeface="Times New Roman"/>
              </a:rPr>
              <a:t>100µm</a:t>
            </a:r>
            <a:endParaRPr lang="en-US" sz="2000" dirty="0">
              <a:latin typeface="Times New Roman" panose="02020603050405020304" pitchFamily="18" charset="0"/>
              <a:cs typeface="Times New Roman" panose="02020603050405020304" pitchFamily="18" charset="0"/>
            </a:endParaRPr>
          </a:p>
        </p:txBody>
      </p:sp>
      <p:sp>
        <p:nvSpPr>
          <p:cNvPr id="8" name="TextBox 8">
            <a:extLst>
              <a:ext uri="{FF2B5EF4-FFF2-40B4-BE49-F238E27FC236}">
                <a16:creationId xmlns:a16="http://schemas.microsoft.com/office/drawing/2014/main" id="{9E779A91-002A-EA30-850C-F9674F33FD54}"/>
              </a:ext>
            </a:extLst>
          </p:cNvPr>
          <p:cNvSpPr txBox="1"/>
          <p:nvPr/>
        </p:nvSpPr>
        <p:spPr>
          <a:xfrm rot="18660000">
            <a:off x="8614912" y="585655"/>
            <a:ext cx="972954"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dirty="0">
                <a:latin typeface="Times New Roman"/>
                <a:cs typeface="Times New Roman"/>
              </a:rPr>
              <a:t> </a:t>
            </a:r>
            <a:r>
              <a:rPr lang="en-US" sz="2000" dirty="0" err="1">
                <a:latin typeface="Times New Roman"/>
                <a:cs typeface="Times New Roman"/>
              </a:rPr>
              <a:t>50µm</a:t>
            </a:r>
            <a:endParaRPr lang="en-US"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09DC502-A75C-D1FB-A108-532E4E170276}"/>
              </a:ext>
            </a:extLst>
          </p:cNvPr>
          <p:cNvSpPr txBox="1"/>
          <p:nvPr/>
        </p:nvSpPr>
        <p:spPr>
          <a:xfrm>
            <a:off x="9441472" y="353816"/>
            <a:ext cx="1111499"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dirty="0">
                <a:latin typeface="Times New Roman"/>
                <a:cs typeface="Times New Roman"/>
              </a:rPr>
              <a:t> </a:t>
            </a:r>
            <a:r>
              <a:rPr lang="en-US" sz="2000" dirty="0" err="1">
                <a:latin typeface="Times New Roman"/>
                <a:cs typeface="Times New Roman"/>
              </a:rPr>
              <a:t>30µm</a:t>
            </a:r>
            <a:endParaRPr lang="en-US" sz="2000" dirty="0">
              <a:latin typeface="Times New Roman" panose="02020603050405020304" pitchFamily="18" charset="0"/>
              <a:cs typeface="Times New Roman" panose="02020603050405020304" pitchFamily="18" charset="0"/>
            </a:endParaRPr>
          </a:p>
        </p:txBody>
      </p:sp>
      <p:cxnSp>
        <p:nvCxnSpPr>
          <p:cNvPr id="10" name="Đường kết nối Mũi tên Thẳng 9">
            <a:extLst>
              <a:ext uri="{FF2B5EF4-FFF2-40B4-BE49-F238E27FC236}">
                <a16:creationId xmlns:a16="http://schemas.microsoft.com/office/drawing/2014/main" id="{F5914876-DA33-3354-0133-101BA9F2B6AC}"/>
              </a:ext>
            </a:extLst>
          </p:cNvPr>
          <p:cNvCxnSpPr>
            <a:cxnSpLocks/>
          </p:cNvCxnSpPr>
          <p:nvPr/>
        </p:nvCxnSpPr>
        <p:spPr>
          <a:xfrm flipV="1">
            <a:off x="9224233" y="765310"/>
            <a:ext cx="294951" cy="33321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Đường kết nối Mũi tên Thẳng 10">
            <a:extLst>
              <a:ext uri="{FF2B5EF4-FFF2-40B4-BE49-F238E27FC236}">
                <a16:creationId xmlns:a16="http://schemas.microsoft.com/office/drawing/2014/main" id="{36F607E1-2F58-69A3-85F7-109062464C60}"/>
              </a:ext>
            </a:extLst>
          </p:cNvPr>
          <p:cNvCxnSpPr>
            <a:cxnSpLocks/>
          </p:cNvCxnSpPr>
          <p:nvPr/>
        </p:nvCxnSpPr>
        <p:spPr>
          <a:xfrm>
            <a:off x="9519184" y="3873191"/>
            <a:ext cx="767816"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Đường kết nối Mũi tên Thẳng 11">
            <a:extLst>
              <a:ext uri="{FF2B5EF4-FFF2-40B4-BE49-F238E27FC236}">
                <a16:creationId xmlns:a16="http://schemas.microsoft.com/office/drawing/2014/main" id="{59FAD29F-B481-14E1-FFF8-7A367C4413C1}"/>
              </a:ext>
            </a:extLst>
          </p:cNvPr>
          <p:cNvCxnSpPr>
            <a:cxnSpLocks/>
          </p:cNvCxnSpPr>
          <p:nvPr/>
        </p:nvCxnSpPr>
        <p:spPr>
          <a:xfrm>
            <a:off x="9701587" y="740961"/>
            <a:ext cx="34157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3408143-23A2-A99D-3194-B42D76B3C7D1}"/>
              </a:ext>
            </a:extLst>
          </p:cNvPr>
          <p:cNvSpPr txBox="1"/>
          <p:nvPr/>
        </p:nvSpPr>
        <p:spPr>
          <a:xfrm>
            <a:off x="40520" y="104103"/>
            <a:ext cx="5785457" cy="738664"/>
          </a:xfrm>
          <a:prstGeom prst="rect">
            <a:avLst/>
          </a:prstGeom>
          <a:noFill/>
        </p:spPr>
        <p:txBody>
          <a:bodyPr wrap="square">
            <a:spAutoFit/>
          </a:bodyPr>
          <a:lstStyle/>
          <a:p>
            <a:pPr>
              <a:lnSpc>
                <a:spcPct val="150000"/>
              </a:lnSpc>
            </a:pPr>
            <a:r>
              <a:rPr lang="en-US" sz="2800" b="1" dirty="0">
                <a:solidFill>
                  <a:srgbClr val="00477F"/>
                </a:solidFill>
                <a:latin typeface="Times New Roman" panose="02020603050405020304" pitchFamily="18" charset="0"/>
                <a:cs typeface="Times New Roman" panose="02020603050405020304" pitchFamily="18" charset="0"/>
              </a:rPr>
              <a:t>2.1 </a:t>
            </a:r>
            <a:r>
              <a:rPr lang="en-US" sz="2800" b="1" dirty="0" err="1">
                <a:solidFill>
                  <a:srgbClr val="00477F"/>
                </a:solidFill>
                <a:latin typeface="Times New Roman" panose="02020603050405020304" pitchFamily="18" charset="0"/>
                <a:cs typeface="Times New Roman" panose="02020603050405020304" pitchFamily="18" charset="0"/>
              </a:rPr>
              <a:t>Chế</a:t>
            </a:r>
            <a:r>
              <a:rPr lang="en-US" sz="2800" b="1" dirty="0">
                <a:solidFill>
                  <a:srgbClr val="00477F"/>
                </a:solidFill>
                <a:latin typeface="Times New Roman" panose="02020603050405020304" pitchFamily="18" charset="0"/>
                <a:cs typeface="Times New Roman" panose="02020603050405020304" pitchFamily="18" charset="0"/>
              </a:rPr>
              <a:t> </a:t>
            </a:r>
            <a:r>
              <a:rPr lang="en-US" sz="2800" b="1" dirty="0" err="1">
                <a:solidFill>
                  <a:srgbClr val="00477F"/>
                </a:solidFill>
                <a:latin typeface="Times New Roman" panose="02020603050405020304" pitchFamily="18" charset="0"/>
                <a:cs typeface="Times New Roman" panose="02020603050405020304" pitchFamily="18" charset="0"/>
              </a:rPr>
              <a:t>tạo</a:t>
            </a:r>
            <a:r>
              <a:rPr lang="en-US" sz="2800" b="1" dirty="0">
                <a:solidFill>
                  <a:srgbClr val="00477F"/>
                </a:solidFill>
                <a:latin typeface="Times New Roman" panose="02020603050405020304" pitchFamily="18" charset="0"/>
                <a:cs typeface="Times New Roman" panose="02020603050405020304" pitchFamily="18" charset="0"/>
              </a:rPr>
              <a:t> chip vi </a:t>
            </a:r>
            <a:r>
              <a:rPr lang="en-US" sz="2800" b="1" dirty="0" err="1">
                <a:solidFill>
                  <a:srgbClr val="00477F"/>
                </a:solidFill>
                <a:latin typeface="Times New Roman" panose="02020603050405020304" pitchFamily="18" charset="0"/>
                <a:cs typeface="Times New Roman" panose="02020603050405020304" pitchFamily="18" charset="0"/>
              </a:rPr>
              <a:t>lưu</a:t>
            </a:r>
            <a:endParaRPr lang="en-US" sz="2800" b="1" dirty="0">
              <a:solidFill>
                <a:srgbClr val="00477F"/>
              </a:solidFill>
              <a:latin typeface="Times New Roman" panose="02020603050405020304" pitchFamily="18" charset="0"/>
              <a:cs typeface="Times New Roman" panose="02020603050405020304" pitchFamily="18" charset="0"/>
            </a:endParaRPr>
          </a:p>
        </p:txBody>
      </p:sp>
      <p:sp>
        <p:nvSpPr>
          <p:cNvPr id="18" name="TextBox 8">
            <a:extLst>
              <a:ext uri="{FF2B5EF4-FFF2-40B4-BE49-F238E27FC236}">
                <a16:creationId xmlns:a16="http://schemas.microsoft.com/office/drawing/2014/main" id="{7496B0D6-B3CD-9B58-9D62-1231F729D1D4}"/>
              </a:ext>
            </a:extLst>
          </p:cNvPr>
          <p:cNvSpPr txBox="1"/>
          <p:nvPr/>
        </p:nvSpPr>
        <p:spPr>
          <a:xfrm>
            <a:off x="8116321" y="6310569"/>
            <a:ext cx="3582226"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rgbClr val="00477F"/>
                </a:solidFill>
                <a:latin typeface="Times New Roman"/>
                <a:cs typeface="Times New Roman"/>
              </a:rPr>
              <a:t>Video </a:t>
            </a:r>
            <a:r>
              <a:rPr lang="en-US" sz="2000" dirty="0" err="1">
                <a:solidFill>
                  <a:srgbClr val="00477F"/>
                </a:solidFill>
                <a:latin typeface="Times New Roman"/>
                <a:cs typeface="Times New Roman"/>
              </a:rPr>
              <a:t>tạo</a:t>
            </a:r>
            <a:r>
              <a:rPr lang="en-US" sz="2000" dirty="0">
                <a:solidFill>
                  <a:srgbClr val="00477F"/>
                </a:solidFill>
                <a:latin typeface="Times New Roman"/>
                <a:cs typeface="Times New Roman"/>
              </a:rPr>
              <a:t> giọt</a:t>
            </a:r>
            <a:endParaRPr lang="vi-VN" sz="2000" dirty="0">
              <a:solidFill>
                <a:srgbClr val="00477F"/>
              </a:solidFill>
              <a:latin typeface="Arial"/>
              <a:cs typeface="Arial"/>
            </a:endParaRPr>
          </a:p>
        </p:txBody>
      </p:sp>
      <p:sp>
        <p:nvSpPr>
          <p:cNvPr id="23" name="Slide Number Placeholder 1">
            <a:extLst>
              <a:ext uri="{FF2B5EF4-FFF2-40B4-BE49-F238E27FC236}">
                <a16:creationId xmlns:a16="http://schemas.microsoft.com/office/drawing/2014/main" id="{F49B04E5-6734-295E-634C-14DF495919C5}"/>
              </a:ext>
            </a:extLst>
          </p:cNvPr>
          <p:cNvSpPr>
            <a:spLocks noGrp="1"/>
          </p:cNvSpPr>
          <p:nvPr>
            <p:ph type="sldNum" sz="quarter" idx="12"/>
          </p:nvPr>
        </p:nvSpPr>
        <p:spPr>
          <a:xfrm>
            <a:off x="11595798" y="6427599"/>
            <a:ext cx="464057" cy="338554"/>
          </a:xfrm>
        </p:spPr>
        <p:txBody>
          <a:bodyPr/>
          <a:lstStyle/>
          <a:p>
            <a:fld id="{8F69E1E1-6A59-4D6D-8B97-9E252ADAF17E}" type="slidenum">
              <a:rPr lang="en-US" sz="2000" b="1" smtClean="0">
                <a:latin typeface="Times New Roman" panose="02020603050405020304" pitchFamily="18" charset="0"/>
                <a:cs typeface="Times New Roman" panose="02020603050405020304" pitchFamily="18" charset="0"/>
              </a:rPr>
              <a:t>8</a:t>
            </a:fld>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142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20067"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7"/>
                </p:tgtEl>
              </p:cMediaNode>
            </p:video>
            <p:seq concurrent="1" nextAc="seek">
              <p:cTn id="12" restart="whenNotActive" fill="hold" evtFilter="cancelBubble" nodeType="interactiveSeq">
                <p:stCondLst>
                  <p:cond evt="onClick" delay="0">
                    <p:tgtEl>
                      <p:spTgt spid="1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7"/>
                                        </p:tgtEl>
                                      </p:cBhvr>
                                    </p:cmd>
                                  </p:childTnLst>
                                </p:cTn>
                              </p:par>
                            </p:childTnLst>
                          </p:cTn>
                        </p:par>
                      </p:childTnLst>
                    </p:cTn>
                  </p:par>
                </p:childTnLst>
              </p:cTn>
              <p:nextCondLst>
                <p:cond evt="onClick" delay="0">
                  <p:tgtEl>
                    <p:spTgt spid="17"/>
                  </p:tgtEl>
                </p:cond>
              </p:nextCondLst>
            </p:seq>
          </p:childTnLst>
        </p:cTn>
      </p:par>
    </p:tnLst>
    <p:bldLst>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4256" y="1393355"/>
            <a:ext cx="8610599" cy="4071289"/>
          </a:xfrm>
          <a:prstGeom prst="rect">
            <a:avLst/>
          </a:prstGeom>
        </p:spPr>
      </p:pic>
      <p:sp>
        <p:nvSpPr>
          <p:cNvPr id="11" name="TextBox 10"/>
          <p:cNvSpPr txBox="1"/>
          <p:nvPr/>
        </p:nvSpPr>
        <p:spPr>
          <a:xfrm>
            <a:off x="227820" y="2484189"/>
            <a:ext cx="3702734" cy="1889620"/>
          </a:xfrm>
          <a:prstGeom prst="rect">
            <a:avLst/>
          </a:prstGeom>
          <a:noFill/>
        </p:spPr>
        <p:txBody>
          <a:bodyPr wrap="square" rtlCol="0">
            <a:spAutoFit/>
          </a:bodyPr>
          <a:lstStyle/>
          <a:p>
            <a:pPr marL="457200" indent="-457200">
              <a:lnSpc>
                <a:spcPct val="150000"/>
              </a:lnSpc>
              <a:buFont typeface="+mj-lt"/>
              <a:buAutoNum type="arabicPeriod"/>
            </a:pPr>
            <a:r>
              <a:rPr lang="vi-VN" sz="2000">
                <a:solidFill>
                  <a:srgbClr val="00477F"/>
                </a:solidFill>
                <a:latin typeface="+mj-lt"/>
              </a:rPr>
              <a:t>Chế tạo khuôn kênh</a:t>
            </a:r>
            <a:endParaRPr lang="en-US" sz="2000">
              <a:solidFill>
                <a:srgbClr val="00477F"/>
              </a:solidFill>
              <a:latin typeface="+mj-lt"/>
            </a:endParaRPr>
          </a:p>
          <a:p>
            <a:pPr marL="457200" indent="-457200">
              <a:lnSpc>
                <a:spcPct val="150000"/>
              </a:lnSpc>
              <a:buFont typeface="+mj-lt"/>
              <a:buAutoNum type="arabicPeriod"/>
            </a:pPr>
            <a:r>
              <a:rPr lang="vi-VN" sz="2000">
                <a:solidFill>
                  <a:srgbClr val="00477F"/>
                </a:solidFill>
                <a:latin typeface="+mj-lt"/>
              </a:rPr>
              <a:t>Chuẩn bị vật liệu kênh</a:t>
            </a:r>
            <a:endParaRPr lang="en-US" sz="2000">
              <a:solidFill>
                <a:srgbClr val="00477F"/>
              </a:solidFill>
              <a:latin typeface="+mj-lt"/>
            </a:endParaRPr>
          </a:p>
          <a:p>
            <a:pPr marL="457200" indent="-457200">
              <a:lnSpc>
                <a:spcPct val="150000"/>
              </a:lnSpc>
              <a:buFont typeface="+mj-lt"/>
              <a:buAutoNum type="arabicPeriod"/>
            </a:pPr>
            <a:r>
              <a:rPr lang="vi-VN" sz="2000">
                <a:solidFill>
                  <a:srgbClr val="00477F"/>
                </a:solidFill>
                <a:latin typeface="+mj-lt"/>
              </a:rPr>
              <a:t>Gia công kênh</a:t>
            </a:r>
            <a:endParaRPr lang="en-US" sz="2000">
              <a:solidFill>
                <a:srgbClr val="00477F"/>
              </a:solidFill>
              <a:latin typeface="+mj-lt"/>
            </a:endParaRPr>
          </a:p>
          <a:p>
            <a:pPr marL="457200" indent="-457200">
              <a:lnSpc>
                <a:spcPct val="150000"/>
              </a:lnSpc>
              <a:buFont typeface="+mj-lt"/>
              <a:buAutoNum type="arabicPeriod"/>
            </a:pPr>
            <a:r>
              <a:rPr lang="vi-VN" sz="2000">
                <a:solidFill>
                  <a:srgbClr val="00477F"/>
                </a:solidFill>
                <a:latin typeface="+mj-lt"/>
              </a:rPr>
              <a:t>Bonding kênh với kính</a:t>
            </a:r>
            <a:endParaRPr lang="en-US" sz="2000">
              <a:solidFill>
                <a:srgbClr val="00477F"/>
              </a:solidFill>
              <a:latin typeface="+mj-lt"/>
            </a:endParaRPr>
          </a:p>
        </p:txBody>
      </p:sp>
      <p:sp>
        <p:nvSpPr>
          <p:cNvPr id="16" name="Rectangle 15"/>
          <p:cNvSpPr/>
          <p:nvPr/>
        </p:nvSpPr>
        <p:spPr>
          <a:xfrm>
            <a:off x="230674" y="852359"/>
            <a:ext cx="6096000" cy="400110"/>
          </a:xfrm>
          <a:prstGeom prst="rect">
            <a:avLst/>
          </a:prstGeom>
        </p:spPr>
        <p:txBody>
          <a:bodyPr lIns="91440" tIns="45720" rIns="91440" bIns="45720" anchor="t">
            <a:spAutoFit/>
          </a:bodyPr>
          <a:lstStyle/>
          <a:p>
            <a:r>
              <a:rPr lang="vi-VN" sz="2000" b="1">
                <a:solidFill>
                  <a:srgbClr val="00477F"/>
                </a:solidFill>
                <a:latin typeface="Times New Roman"/>
                <a:cs typeface="Times New Roman"/>
              </a:rPr>
              <a:t>Quy trình chế tạo kênh vi lưu</a:t>
            </a:r>
          </a:p>
        </p:txBody>
      </p:sp>
      <p:sp>
        <p:nvSpPr>
          <p:cNvPr id="2" name="TextBox 1">
            <a:extLst>
              <a:ext uri="{FF2B5EF4-FFF2-40B4-BE49-F238E27FC236}">
                <a16:creationId xmlns:a16="http://schemas.microsoft.com/office/drawing/2014/main" id="{8B7CA96E-D01B-3968-E20D-3FF1CE1B7B00}"/>
              </a:ext>
            </a:extLst>
          </p:cNvPr>
          <p:cNvSpPr txBox="1"/>
          <p:nvPr/>
        </p:nvSpPr>
        <p:spPr>
          <a:xfrm>
            <a:off x="227820" y="186731"/>
            <a:ext cx="5785457" cy="738664"/>
          </a:xfrm>
          <a:prstGeom prst="rect">
            <a:avLst/>
          </a:prstGeom>
          <a:noFill/>
        </p:spPr>
        <p:txBody>
          <a:bodyPr wrap="square">
            <a:spAutoFit/>
          </a:bodyPr>
          <a:lstStyle/>
          <a:p>
            <a:pPr>
              <a:lnSpc>
                <a:spcPct val="150000"/>
              </a:lnSpc>
            </a:pPr>
            <a:r>
              <a:rPr lang="en-US" sz="2800" b="1" smtClean="0">
                <a:solidFill>
                  <a:srgbClr val="00477F"/>
                </a:solidFill>
                <a:latin typeface="Times New Roman" panose="02020603050405020304" pitchFamily="18" charset="0"/>
                <a:cs typeface="Times New Roman" panose="02020603050405020304" pitchFamily="18" charset="0"/>
              </a:rPr>
              <a:t>Chế </a:t>
            </a:r>
            <a:r>
              <a:rPr lang="en-US" sz="2800" b="1" err="1">
                <a:solidFill>
                  <a:srgbClr val="00477F"/>
                </a:solidFill>
                <a:latin typeface="Times New Roman" panose="02020603050405020304" pitchFamily="18" charset="0"/>
                <a:cs typeface="Times New Roman" panose="02020603050405020304" pitchFamily="18" charset="0"/>
              </a:rPr>
              <a:t>tạo</a:t>
            </a:r>
            <a:r>
              <a:rPr lang="en-US" sz="2800" b="1">
                <a:solidFill>
                  <a:srgbClr val="00477F"/>
                </a:solidFill>
                <a:latin typeface="Times New Roman" panose="02020603050405020304" pitchFamily="18" charset="0"/>
                <a:cs typeface="Times New Roman" panose="02020603050405020304" pitchFamily="18" charset="0"/>
              </a:rPr>
              <a:t> chip vi </a:t>
            </a:r>
            <a:r>
              <a:rPr lang="en-US" sz="2800" b="1" err="1">
                <a:solidFill>
                  <a:srgbClr val="00477F"/>
                </a:solidFill>
                <a:latin typeface="Times New Roman" panose="02020603050405020304" pitchFamily="18" charset="0"/>
                <a:cs typeface="Times New Roman" panose="02020603050405020304" pitchFamily="18" charset="0"/>
              </a:rPr>
              <a:t>lưu</a:t>
            </a:r>
            <a:endParaRPr lang="en-US" sz="2800" b="1">
              <a:solidFill>
                <a:srgbClr val="00477F"/>
              </a:solidFill>
              <a:latin typeface="Times New Roman" panose="02020603050405020304" pitchFamily="18" charset="0"/>
              <a:cs typeface="Times New Roman" panose="02020603050405020304" pitchFamily="18" charset="0"/>
            </a:endParaRPr>
          </a:p>
        </p:txBody>
      </p:sp>
      <p:sp>
        <p:nvSpPr>
          <p:cNvPr id="3" name="Slide Number Placeholder 1">
            <a:extLst>
              <a:ext uri="{FF2B5EF4-FFF2-40B4-BE49-F238E27FC236}">
                <a16:creationId xmlns:a16="http://schemas.microsoft.com/office/drawing/2014/main" id="{B2FD6D20-CEAD-8CA4-2244-EFD1ECF18C6F}"/>
              </a:ext>
            </a:extLst>
          </p:cNvPr>
          <p:cNvSpPr>
            <a:spLocks noGrp="1"/>
          </p:cNvSpPr>
          <p:nvPr>
            <p:ph type="sldNum" sz="quarter" idx="12"/>
          </p:nvPr>
        </p:nvSpPr>
        <p:spPr>
          <a:xfrm>
            <a:off x="11595798" y="6427599"/>
            <a:ext cx="464057" cy="338554"/>
          </a:xfrm>
        </p:spPr>
        <p:txBody>
          <a:bodyPr/>
          <a:lstStyle/>
          <a:p>
            <a:fld id="{8F69E1E1-6A59-4D6D-8B97-9E252ADAF17E}" type="slidenum">
              <a:rPr lang="en-US" sz="2000" b="1" smtClean="0">
                <a:latin typeface="Times New Roman" panose="02020603050405020304" pitchFamily="18" charset="0"/>
                <a:cs typeface="Times New Roman" panose="02020603050405020304" pitchFamily="18" charset="0"/>
              </a:rPr>
              <a:t>9</a:t>
            </a:fld>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8547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1656</TotalTime>
  <Words>1905</Words>
  <Application>Microsoft Office PowerPoint</Application>
  <PresentationFormat>Widescreen</PresentationFormat>
  <Paragraphs>306</Paragraphs>
  <Slides>18</Slides>
  <Notes>13</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Calibri Light</vt:lpstr>
      <vt:lpstr>Calibri,Sans-Serif</vt:lpstr>
      <vt:lpstr>Cambria Math</vt:lpstr>
      <vt:lpstr>Times New Roman</vt:lpstr>
      <vt:lpstr>UTM Helve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Đăng Nguyên Phạm</dc:creator>
  <cp:lastModifiedBy>Đăng Nguyên Phạm</cp:lastModifiedBy>
  <cp:revision>140</cp:revision>
  <dcterms:created xsi:type="dcterms:W3CDTF">2023-09-08T03:58:56Z</dcterms:created>
  <dcterms:modified xsi:type="dcterms:W3CDTF">2023-12-13T06:23:04Z</dcterms:modified>
</cp:coreProperties>
</file>